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charts/chart2.xml" ContentType="application/vnd.openxmlformats-officedocument.drawingml.chart+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3.xml" ContentType="application/vnd.openxmlformats-officedocument.drawingml.chart+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activeX/activeX1.xml" ContentType="application/vnd.ms-office.activeX+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charts/chart4.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charts/chart5.xml" ContentType="application/vnd.openxmlformats-officedocument.drawingml.chart+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9.xml" ContentType="application/vnd.openxmlformats-officedocument.presentationml.notesSlide+xml"/>
  <Override PartName="/ppt/tags/tag65.xml" ContentType="application/vnd.openxmlformats-officedocument.presentationml.tags+xml"/>
  <Override PartName="/ppt/activeX/activeX2.xml" ContentType="application/vnd.ms-office.activeX+xml"/>
  <Override PartName="/ppt/notesSlides/notesSlide20.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714" r:id="rId3"/>
    <p:sldMasterId id="2147483720" r:id="rId4"/>
    <p:sldMasterId id="2147483726" r:id="rId5"/>
    <p:sldMasterId id="2147483734" r:id="rId6"/>
  </p:sldMasterIdLst>
  <p:notesMasterIdLst>
    <p:notesMasterId r:id="rId51"/>
  </p:notesMasterIdLst>
  <p:sldIdLst>
    <p:sldId id="450" r:id="rId7"/>
    <p:sldId id="282" r:id="rId8"/>
    <p:sldId id="283" r:id="rId9"/>
    <p:sldId id="470" r:id="rId10"/>
    <p:sldId id="493" r:id="rId11"/>
    <p:sldId id="473" r:id="rId12"/>
    <p:sldId id="474" r:id="rId13"/>
    <p:sldId id="475" r:id="rId14"/>
    <p:sldId id="476" r:id="rId15"/>
    <p:sldId id="477" r:id="rId16"/>
    <p:sldId id="478" r:id="rId17"/>
    <p:sldId id="449" r:id="rId18"/>
    <p:sldId id="466" r:id="rId19"/>
    <p:sldId id="471" r:id="rId20"/>
    <p:sldId id="479" r:id="rId21"/>
    <p:sldId id="480" r:id="rId22"/>
    <p:sldId id="427" r:id="rId23"/>
    <p:sldId id="451" r:id="rId24"/>
    <p:sldId id="452" r:id="rId25"/>
    <p:sldId id="453" r:id="rId26"/>
    <p:sldId id="454" r:id="rId27"/>
    <p:sldId id="481" r:id="rId28"/>
    <p:sldId id="482" r:id="rId29"/>
    <p:sldId id="459" r:id="rId30"/>
    <p:sldId id="457" r:id="rId31"/>
    <p:sldId id="460" r:id="rId32"/>
    <p:sldId id="461" r:id="rId33"/>
    <p:sldId id="458" r:id="rId34"/>
    <p:sldId id="469" r:id="rId35"/>
    <p:sldId id="483" r:id="rId36"/>
    <p:sldId id="484" r:id="rId37"/>
    <p:sldId id="455" r:id="rId38"/>
    <p:sldId id="462" r:id="rId39"/>
    <p:sldId id="463" r:id="rId40"/>
    <p:sldId id="465" r:id="rId41"/>
    <p:sldId id="464" r:id="rId42"/>
    <p:sldId id="485" r:id="rId43"/>
    <p:sldId id="486" r:id="rId44"/>
    <p:sldId id="487" r:id="rId45"/>
    <p:sldId id="345" r:id="rId46"/>
    <p:sldId id="489" r:id="rId47"/>
    <p:sldId id="490" r:id="rId48"/>
    <p:sldId id="491" r:id="rId49"/>
    <p:sldId id="492" r:id="rId50"/>
  </p:sldIdLst>
  <p:sldSz cx="9144000" cy="6858000" type="screen4x3"/>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034B86-7EFF-4DD4-94DC-5AC8EE037ADD}">
          <p14:sldIdLst>
            <p14:sldId id="450"/>
            <p14:sldId id="282"/>
            <p14:sldId id="283"/>
            <p14:sldId id="470"/>
            <p14:sldId id="493"/>
            <p14:sldId id="473"/>
            <p14:sldId id="474"/>
            <p14:sldId id="475"/>
            <p14:sldId id="476"/>
            <p14:sldId id="477"/>
            <p14:sldId id="478"/>
            <p14:sldId id="449"/>
            <p14:sldId id="466"/>
            <p14:sldId id="471"/>
            <p14:sldId id="479"/>
            <p14:sldId id="480"/>
            <p14:sldId id="427"/>
            <p14:sldId id="451"/>
            <p14:sldId id="452"/>
            <p14:sldId id="453"/>
            <p14:sldId id="454"/>
            <p14:sldId id="481"/>
            <p14:sldId id="482"/>
            <p14:sldId id="459"/>
            <p14:sldId id="457"/>
            <p14:sldId id="460"/>
            <p14:sldId id="461"/>
            <p14:sldId id="458"/>
            <p14:sldId id="469"/>
            <p14:sldId id="483"/>
            <p14:sldId id="484"/>
            <p14:sldId id="455"/>
            <p14:sldId id="462"/>
            <p14:sldId id="463"/>
            <p14:sldId id="465"/>
            <p14:sldId id="464"/>
            <p14:sldId id="485"/>
            <p14:sldId id="486"/>
            <p14:sldId id="487"/>
            <p14:sldId id="345"/>
          </p14:sldIdLst>
        </p14:section>
        <p14:section name="Leaderboards" id="{6E6F5BDA-8FC4-46D1-8E58-40BDE9437298}">
          <p14:sldIdLst>
            <p14:sldId id="489"/>
            <p14:sldId id="490"/>
            <p14:sldId id="491"/>
          </p14:sldIdLst>
        </p14:section>
        <p14:section name="Whiteboard" id="{8C5AC0AD-B7B6-4D03-A605-4DDD4268B3D7}">
          <p14:sldIdLst>
            <p14:sldId id="4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D8A"/>
    <a:srgbClr val="FF9966"/>
    <a:srgbClr val="01133B"/>
    <a:srgbClr val="00133B"/>
    <a:srgbClr val="001650"/>
    <a:srgbClr val="00164D"/>
    <a:srgbClr val="471209"/>
    <a:srgbClr val="2B430D"/>
    <a:srgbClr val="001750"/>
    <a:srgbClr val="0013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355" autoAdjust="0"/>
  </p:normalViewPr>
  <p:slideViewPr>
    <p:cSldViewPr>
      <p:cViewPr varScale="1">
        <p:scale>
          <a:sx n="100" d="100"/>
          <a:sy n="100" d="100"/>
        </p:scale>
        <p:origin x="72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625668848"/>
        <c:axId val="824997352"/>
        <c:axId val="555964400"/>
      </c:bar3DChart>
      <c:catAx>
        <c:axId val="625668848"/>
        <c:scaling>
          <c:orientation val="minMax"/>
        </c:scaling>
        <c:delete val="0"/>
        <c:axPos val="b"/>
        <c:numFmt formatCode="General" sourceLinked="1"/>
        <c:majorTickMark val="out"/>
        <c:minorTickMark val="none"/>
        <c:tickLblPos val="nextTo"/>
        <c:crossAx val="824997352"/>
        <c:crosses val="autoZero"/>
        <c:auto val="1"/>
        <c:lblAlgn val="ctr"/>
        <c:lblOffset val="100"/>
        <c:noMultiLvlLbl val="0"/>
      </c:catAx>
      <c:valAx>
        <c:axId val="824997352"/>
        <c:scaling>
          <c:orientation val="minMax"/>
        </c:scaling>
        <c:delete val="0"/>
        <c:axPos val="l"/>
        <c:majorGridlines/>
        <c:numFmt formatCode="General" sourceLinked="1"/>
        <c:majorTickMark val="out"/>
        <c:minorTickMark val="none"/>
        <c:tickLblPos val="nextTo"/>
        <c:crossAx val="625668848"/>
        <c:crosses val="autoZero"/>
        <c:crossBetween val="between"/>
      </c:valAx>
      <c:serAx>
        <c:axId val="555964400"/>
        <c:scaling>
          <c:orientation val="minMax"/>
        </c:scaling>
        <c:delete val="0"/>
        <c:axPos val="b"/>
        <c:majorTickMark val="out"/>
        <c:minorTickMark val="none"/>
        <c:tickLblPos val="nextTo"/>
        <c:crossAx val="824997352"/>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824998136"/>
        <c:axId val="824996960"/>
        <c:axId val="733315528"/>
      </c:bar3DChart>
      <c:catAx>
        <c:axId val="824998136"/>
        <c:scaling>
          <c:orientation val="minMax"/>
        </c:scaling>
        <c:delete val="0"/>
        <c:axPos val="b"/>
        <c:numFmt formatCode="General" sourceLinked="0"/>
        <c:majorTickMark val="out"/>
        <c:minorTickMark val="none"/>
        <c:tickLblPos val="nextTo"/>
        <c:crossAx val="824996960"/>
        <c:crosses val="autoZero"/>
        <c:auto val="1"/>
        <c:lblAlgn val="ctr"/>
        <c:lblOffset val="100"/>
        <c:noMultiLvlLbl val="0"/>
      </c:catAx>
      <c:valAx>
        <c:axId val="824996960"/>
        <c:scaling>
          <c:orientation val="minMax"/>
        </c:scaling>
        <c:delete val="0"/>
        <c:axPos val="l"/>
        <c:majorGridlines/>
        <c:numFmt formatCode="General" sourceLinked="1"/>
        <c:majorTickMark val="out"/>
        <c:minorTickMark val="none"/>
        <c:tickLblPos val="nextTo"/>
        <c:crossAx val="824998136"/>
        <c:crosses val="autoZero"/>
        <c:crossBetween val="between"/>
      </c:valAx>
      <c:serAx>
        <c:axId val="733315528"/>
        <c:scaling>
          <c:orientation val="minMax"/>
        </c:scaling>
        <c:delete val="0"/>
        <c:axPos val="b"/>
        <c:majorTickMark val="out"/>
        <c:minorTickMark val="none"/>
        <c:tickLblPos val="nextTo"/>
        <c:crossAx val="824996960"/>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rAngAx val="0"/>
      <c:perspective val="60"/>
    </c:view3D>
    <c:floor>
      <c:thickness val="0"/>
    </c:floor>
    <c:sideWall>
      <c:thickness val="0"/>
    </c:sideWall>
    <c:backWall>
      <c:thickness val="0"/>
    </c:backWall>
    <c:plotArea>
      <c:layout>
        <c:manualLayout>
          <c:xMode val="edge"/>
          <c:yMode val="edge"/>
          <c:x val="8.3333333333333332E-3"/>
          <c:y val="7.160493827160494E-2"/>
          <c:w val="0.9916666666666667"/>
          <c:h val="0.7595924953825216"/>
        </c:manualLayout>
      </c:layout>
      <c:bar3DChart>
        <c:barDir val="col"/>
        <c:grouping val="clustered"/>
        <c:varyColors val="1"/>
        <c:ser>
          <c:idx val="0"/>
          <c:order val="0"/>
          <c:tx>
            <c:strRef>
              <c:f>Sheet1!$B$1</c:f>
              <c:strCache>
                <c:ptCount val="1"/>
                <c:pt idx="0">
                  <c:v>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Sheet1!$A$1:$A$4</c:f>
              <c:strCache>
                <c:ptCount val="4"/>
                <c:pt idx="0">
                  <c:v>A.</c:v>
                </c:pt>
                <c:pt idx="1">
                  <c:v>B.</c:v>
                </c:pt>
                <c:pt idx="2">
                  <c:v>C.</c:v>
                </c:pt>
                <c:pt idx="3">
                  <c:v>D.</c:v>
                </c:pt>
              </c:strCache>
            </c:strRef>
          </c:cat>
          <c:val>
            <c:numRef>
              <c:f>Sheet1!$B$1:$B$4</c:f>
              <c:numCache>
                <c:formatCode>0</c:formatCode>
                <c:ptCount val="4"/>
                <c:pt idx="0">
                  <c:v>0</c:v>
                </c:pt>
                <c:pt idx="1">
                  <c:v>0</c:v>
                </c:pt>
                <c:pt idx="2">
                  <c:v>0</c:v>
                </c:pt>
                <c:pt idx="3">
                  <c:v>0</c:v>
                </c:pt>
              </c:numCache>
            </c:numRef>
          </c:val>
        </c:ser>
        <c:dLbls>
          <c:showLegendKey val="0"/>
          <c:showVal val="0"/>
          <c:showCatName val="0"/>
          <c:showSerName val="0"/>
          <c:showPercent val="0"/>
          <c:showBubbleSize val="0"/>
        </c:dLbls>
        <c:gapWidth val="150"/>
        <c:shape val="cylinder"/>
        <c:axId val="869691944"/>
        <c:axId val="869692336"/>
        <c:axId val="0"/>
      </c:bar3DChart>
      <c:catAx>
        <c:axId val="869691944"/>
        <c:scaling>
          <c:orientation val="minMax"/>
        </c:scaling>
        <c:delete val="0"/>
        <c:axPos val="b"/>
        <c:numFmt formatCode="General" sourceLinked="1"/>
        <c:majorTickMark val="out"/>
        <c:minorTickMark val="none"/>
        <c:tickLblPos val="nextTo"/>
        <c:spPr>
          <a:ln w="6350">
            <a:noFill/>
          </a:ln>
        </c:spPr>
        <c:crossAx val="869692336"/>
        <c:crosses val="autoZero"/>
        <c:auto val="1"/>
        <c:lblAlgn val="ctr"/>
        <c:lblOffset val="100"/>
        <c:noMultiLvlLbl val="0"/>
      </c:catAx>
      <c:valAx>
        <c:axId val="869692336"/>
        <c:scaling>
          <c:orientation val="minMax"/>
          <c:min val="0"/>
        </c:scaling>
        <c:delete val="0"/>
        <c:axPos val="l"/>
        <c:numFmt formatCode="0" sourceLinked="1"/>
        <c:majorTickMark val="out"/>
        <c:minorTickMark val="none"/>
        <c:tickLblPos val="none"/>
        <c:spPr>
          <a:ln w="6350">
            <a:noFill/>
          </a:ln>
        </c:spPr>
        <c:crossAx val="869691944"/>
        <c:crosses val="autoZero"/>
        <c:crossBetween val="between"/>
      </c:valAx>
    </c:plotArea>
    <c:plotVisOnly val="1"/>
    <c:dispBlanksAs val="span"/>
    <c:showDLblsOverMax val="0"/>
  </c:chart>
  <c:spPr>
    <a:noFill/>
    <a:ln w="6350">
      <a:noFill/>
    </a:ln>
  </c:spPr>
  <c:txPr>
    <a:bodyPr/>
    <a:lstStyle/>
    <a:p>
      <a:pPr>
        <a:defRPr sz="20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rAngAx val="0"/>
      <c:perspective val="60"/>
    </c:view3D>
    <c:floor>
      <c:thickness val="0"/>
    </c:floor>
    <c:sideWall>
      <c:thickness val="0"/>
    </c:sideWall>
    <c:backWall>
      <c:thickness val="0"/>
    </c:backWall>
    <c:plotArea>
      <c:layout>
        <c:manualLayout>
          <c:xMode val="edge"/>
          <c:yMode val="edge"/>
          <c:x val="8.3333333333333332E-3"/>
          <c:y val="7.160493827160494E-2"/>
          <c:w val="0.9916666666666667"/>
          <c:h val="0.7595924953825216"/>
        </c:manualLayout>
      </c:layout>
      <c:bar3DChart>
        <c:barDir val="col"/>
        <c:grouping val="clustered"/>
        <c:varyColors val="1"/>
        <c:ser>
          <c:idx val="0"/>
          <c:order val="0"/>
          <c:tx>
            <c:strRef>
              <c:f>Sheet1!$B$1</c:f>
              <c:strCache>
                <c:ptCount val="1"/>
                <c:pt idx="0">
                  <c:v>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Sheet1!$A$1:$A$2</c:f>
              <c:strCache>
                <c:ptCount val="2"/>
                <c:pt idx="0">
                  <c:v>A.</c:v>
                </c:pt>
                <c:pt idx="1">
                  <c:v>B.</c:v>
                </c:pt>
              </c:strCache>
            </c:strRef>
          </c:cat>
          <c:val>
            <c:numRef>
              <c:f>Sheet1!$B$1:$B$2</c:f>
              <c:numCache>
                <c:formatCode>0</c:formatCode>
                <c:ptCount val="2"/>
                <c:pt idx="0">
                  <c:v>0</c:v>
                </c:pt>
                <c:pt idx="1">
                  <c:v>0</c:v>
                </c:pt>
              </c:numCache>
            </c:numRef>
          </c:val>
        </c:ser>
        <c:dLbls>
          <c:showLegendKey val="0"/>
          <c:showVal val="0"/>
          <c:showCatName val="0"/>
          <c:showSerName val="0"/>
          <c:showPercent val="0"/>
          <c:showBubbleSize val="0"/>
        </c:dLbls>
        <c:gapWidth val="150"/>
        <c:shape val="cylinder"/>
        <c:axId val="737377592"/>
        <c:axId val="737377200"/>
        <c:axId val="0"/>
      </c:bar3DChart>
      <c:catAx>
        <c:axId val="737377592"/>
        <c:scaling>
          <c:orientation val="minMax"/>
        </c:scaling>
        <c:delete val="0"/>
        <c:axPos val="b"/>
        <c:numFmt formatCode="General" sourceLinked="1"/>
        <c:majorTickMark val="out"/>
        <c:minorTickMark val="none"/>
        <c:tickLblPos val="nextTo"/>
        <c:spPr>
          <a:ln w="6350">
            <a:noFill/>
          </a:ln>
        </c:spPr>
        <c:crossAx val="737377200"/>
        <c:crosses val="autoZero"/>
        <c:auto val="1"/>
        <c:lblAlgn val="ctr"/>
        <c:lblOffset val="100"/>
        <c:noMultiLvlLbl val="0"/>
      </c:catAx>
      <c:valAx>
        <c:axId val="737377200"/>
        <c:scaling>
          <c:orientation val="minMax"/>
          <c:min val="0"/>
        </c:scaling>
        <c:delete val="0"/>
        <c:axPos val="l"/>
        <c:numFmt formatCode="0" sourceLinked="1"/>
        <c:majorTickMark val="out"/>
        <c:minorTickMark val="none"/>
        <c:tickLblPos val="none"/>
        <c:spPr>
          <a:ln w="6350">
            <a:noFill/>
          </a:ln>
        </c:spPr>
        <c:crossAx val="737377592"/>
        <c:crosses val="autoZero"/>
        <c:crossBetween val="between"/>
      </c:valAx>
    </c:plotArea>
    <c:plotVisOnly val="1"/>
    <c:dispBlanksAs val="span"/>
    <c:showDLblsOverMax val="0"/>
  </c:chart>
  <c:spPr>
    <a:noFill/>
    <a:ln w="6350">
      <a:noFill/>
    </a:ln>
  </c:spPr>
  <c:txPr>
    <a:bodyPr/>
    <a:lstStyle/>
    <a:p>
      <a:pPr>
        <a:defRPr sz="2000">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rAngAx val="0"/>
      <c:perspective val="60"/>
    </c:view3D>
    <c:floor>
      <c:thickness val="0"/>
    </c:floor>
    <c:sideWall>
      <c:thickness val="0"/>
    </c:sideWall>
    <c:backWall>
      <c:thickness val="0"/>
    </c:backWall>
    <c:plotArea>
      <c:layout>
        <c:manualLayout>
          <c:xMode val="edge"/>
          <c:yMode val="edge"/>
          <c:x val="8.3333333333333332E-3"/>
          <c:y val="7.160493827160494E-2"/>
          <c:w val="0.9916666666666667"/>
          <c:h val="0.7595924953825216"/>
        </c:manualLayout>
      </c:layout>
      <c:bar3DChart>
        <c:barDir val="col"/>
        <c:grouping val="clustered"/>
        <c:varyColors val="1"/>
        <c:ser>
          <c:idx val="0"/>
          <c:order val="0"/>
          <c:tx>
            <c:strRef>
              <c:f>Sheet1!$B$1</c:f>
              <c:strCache>
                <c:ptCount val="1"/>
                <c:pt idx="0">
                  <c:v>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Sheet1!$A$1:$A$2</c:f>
              <c:strCache>
                <c:ptCount val="2"/>
                <c:pt idx="0">
                  <c:v>A.</c:v>
                </c:pt>
                <c:pt idx="1">
                  <c:v>B.</c:v>
                </c:pt>
              </c:strCache>
            </c:strRef>
          </c:cat>
          <c:val>
            <c:numRef>
              <c:f>Sheet1!$B$1:$B$2</c:f>
              <c:numCache>
                <c:formatCode>0</c:formatCode>
                <c:ptCount val="2"/>
                <c:pt idx="0">
                  <c:v>0</c:v>
                </c:pt>
                <c:pt idx="1">
                  <c:v>0</c:v>
                </c:pt>
              </c:numCache>
            </c:numRef>
          </c:val>
        </c:ser>
        <c:dLbls>
          <c:showLegendKey val="0"/>
          <c:showVal val="0"/>
          <c:showCatName val="0"/>
          <c:showSerName val="0"/>
          <c:showPercent val="0"/>
          <c:showBubbleSize val="0"/>
        </c:dLbls>
        <c:gapWidth val="150"/>
        <c:shape val="cylinder"/>
        <c:axId val="824995000"/>
        <c:axId val="824995392"/>
        <c:axId val="0"/>
      </c:bar3DChart>
      <c:catAx>
        <c:axId val="824995000"/>
        <c:scaling>
          <c:orientation val="minMax"/>
        </c:scaling>
        <c:delete val="0"/>
        <c:axPos val="b"/>
        <c:numFmt formatCode="General" sourceLinked="1"/>
        <c:majorTickMark val="out"/>
        <c:minorTickMark val="none"/>
        <c:tickLblPos val="nextTo"/>
        <c:spPr>
          <a:ln w="6350">
            <a:noFill/>
          </a:ln>
        </c:spPr>
        <c:crossAx val="824995392"/>
        <c:crosses val="autoZero"/>
        <c:auto val="1"/>
        <c:lblAlgn val="ctr"/>
        <c:lblOffset val="100"/>
        <c:noMultiLvlLbl val="0"/>
      </c:catAx>
      <c:valAx>
        <c:axId val="824995392"/>
        <c:scaling>
          <c:orientation val="minMax"/>
          <c:min val="0"/>
        </c:scaling>
        <c:delete val="0"/>
        <c:axPos val="l"/>
        <c:numFmt formatCode="0" sourceLinked="1"/>
        <c:majorTickMark val="out"/>
        <c:minorTickMark val="none"/>
        <c:tickLblPos val="none"/>
        <c:spPr>
          <a:ln w="6350">
            <a:noFill/>
          </a:ln>
        </c:spPr>
        <c:crossAx val="824995000"/>
        <c:crosses val="autoZero"/>
        <c:crossBetween val="between"/>
      </c:valAx>
    </c:plotArea>
    <c:plotVisOnly val="1"/>
    <c:dispBlanksAs val="span"/>
    <c:showDLblsOverMax val="0"/>
  </c:chart>
  <c:spPr>
    <a:noFill/>
    <a:ln w="6350">
      <a:noFill/>
    </a:ln>
  </c:spPr>
  <c:txPr>
    <a:bodyPr/>
    <a:lstStyle/>
    <a:p>
      <a:pPr>
        <a:defRPr sz="2000">
          <a:solidFill>
            <a:schemeClr val="bg1"/>
          </a:solidFil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1F0DC5-A4C4-49D1-AE61-8C57030CB957}" type="datetimeFigureOut">
              <a:rPr lang="en-US" smtClean="0"/>
              <a:t>9/10/2015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B28CA9-5EB2-4CC6-9059-6E47E4887AE1}" type="slidenum">
              <a:rPr lang="en-US" smtClean="0"/>
              <a:t>‹#›</a:t>
            </a:fld>
            <a:endParaRPr lang="en-US"/>
          </a:p>
        </p:txBody>
      </p:sp>
    </p:spTree>
    <p:extLst>
      <p:ext uri="{BB962C8B-B14F-4D97-AF65-F5344CB8AC3E}">
        <p14:creationId xmlns:p14="http://schemas.microsoft.com/office/powerpoint/2010/main" val="1419066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B28CA9-5EB2-4CC6-9059-6E47E4887AE1}"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1659049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27</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28</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29</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30</a:t>
            </a:fld>
            <a:endParaRPr lang="en-US"/>
          </a:p>
        </p:txBody>
      </p:sp>
    </p:spTree>
    <p:extLst>
      <p:ext uri="{BB962C8B-B14F-4D97-AF65-F5344CB8AC3E}">
        <p14:creationId xmlns:p14="http://schemas.microsoft.com/office/powerpoint/2010/main" val="990790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32</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33</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34</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35</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36</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38</a:t>
            </a:fld>
            <a:endParaRPr lang="en-US"/>
          </a:p>
        </p:txBody>
      </p:sp>
    </p:spTree>
    <p:extLst>
      <p:ext uri="{BB962C8B-B14F-4D97-AF65-F5344CB8AC3E}">
        <p14:creationId xmlns:p14="http://schemas.microsoft.com/office/powerpoint/2010/main" val="46991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15</a:t>
            </a:fld>
            <a:endParaRPr lang="en-US"/>
          </a:p>
        </p:txBody>
      </p:sp>
    </p:spTree>
    <p:extLst>
      <p:ext uri="{BB962C8B-B14F-4D97-AF65-F5344CB8AC3E}">
        <p14:creationId xmlns:p14="http://schemas.microsoft.com/office/powerpoint/2010/main" val="2463325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40</a:t>
            </a:fld>
            <a:endParaRPr lang="en-US"/>
          </a:p>
        </p:txBody>
      </p:sp>
    </p:spTree>
    <p:extLst>
      <p:ext uri="{BB962C8B-B14F-4D97-AF65-F5344CB8AC3E}">
        <p14:creationId xmlns:p14="http://schemas.microsoft.com/office/powerpoint/2010/main" val="2069174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18</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19</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20</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21</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24</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25</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26</a:t>
            </a:fld>
            <a:endParaRPr lang="en-US"/>
          </a:p>
        </p:txBody>
      </p:sp>
    </p:spTree>
    <p:extLst>
      <p:ext uri="{BB962C8B-B14F-4D97-AF65-F5344CB8AC3E}">
        <p14:creationId xmlns:p14="http://schemas.microsoft.com/office/powerpoint/2010/main" val="152398307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8.xm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slide" Target="../slides/slide43.xml"/><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slide" Target="../slides/slide41.xml"/><Relationship Id="rId1" Type="http://schemas.openxmlformats.org/officeDocument/2006/relationships/slideMaster" Target="../slideMasters/slideMaster5.xml"/><Relationship Id="rId6" Type="http://schemas.openxmlformats.org/officeDocument/2006/relationships/slide" Target="../slides/slide42.xml"/><Relationship Id="rId5" Type="http://schemas.openxmlformats.org/officeDocument/2006/relationships/image" Target="../media/image9.png"/><Relationship Id="rId4" Type="http://schemas.openxmlformats.org/officeDocument/2006/relationships/slide" Target="../slides/slide4.xml"/><Relationship Id="rId9"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41.xml"/><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14" name="Rectangle 13"/>
          <p:cNvSpPr/>
          <p:nvPr userDrawn="1"/>
        </p:nvSpPr>
        <p:spPr>
          <a:xfrm>
            <a:off x="0" y="0"/>
            <a:ext cx="9144000" cy="5257800"/>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bwMode="invGray">
          <a:xfrm>
            <a:off x="0" y="5257800"/>
            <a:ext cx="9144000" cy="46038"/>
          </a:xfrm>
          <a:prstGeom prst="rect">
            <a:avLst/>
          </a:prstGeom>
          <a:solidFill>
            <a:srgbClr val="FFCC00"/>
          </a:solidFill>
          <a:ln w="50800" cap="flat" cmpd="sng" algn="ctr">
            <a:solidFill>
              <a:srgbClr val="FFC0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pic>
        <p:nvPicPr>
          <p:cNvPr id="17" name="Picture 16"/>
          <p:cNvPicPr>
            <a:picLocks noChangeAspect="1"/>
          </p:cNvPicPr>
          <p:nvPr userDrawn="1"/>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00400" y="571899"/>
            <a:ext cx="2557347" cy="2615801"/>
          </a:xfrm>
          <a:prstGeom prst="rect">
            <a:avLst/>
          </a:prstGeom>
        </p:spPr>
      </p:pic>
      <p:sp>
        <p:nvSpPr>
          <p:cNvPr id="2" name="Title 1"/>
          <p:cNvSpPr>
            <a:spLocks noGrp="1"/>
          </p:cNvSpPr>
          <p:nvPr>
            <p:ph type="ctrTitle" hasCustomPrompt="1"/>
          </p:nvPr>
        </p:nvSpPr>
        <p:spPr>
          <a:xfrm>
            <a:off x="685800" y="3429000"/>
            <a:ext cx="7772400" cy="1143000"/>
          </a:xfrm>
          <a:prstGeom prst="rect">
            <a:avLst/>
          </a:prstGeom>
        </p:spPr>
        <p:txBody>
          <a:bodyPr anchor="ctr">
            <a:normAutofit/>
          </a:bodyPr>
          <a:lstStyle>
            <a:lvl1pPr>
              <a:defRPr sz="4800"/>
            </a:lvl1pPr>
          </a:lstStyle>
          <a:p>
            <a:r>
              <a:rPr lang="en-US" dirty="0" smtClean="0"/>
              <a:t>test</a:t>
            </a:r>
            <a:endParaRPr lang="en-US" dirty="0"/>
          </a:p>
        </p:txBody>
      </p:sp>
      <p:sp>
        <p:nvSpPr>
          <p:cNvPr id="3" name="TextBox 2"/>
          <p:cNvSpPr txBox="1"/>
          <p:nvPr userDrawn="1"/>
        </p:nvSpPr>
        <p:spPr>
          <a:xfrm>
            <a:off x="1600200" y="4495799"/>
            <a:ext cx="6096000" cy="646331"/>
          </a:xfrm>
          <a:prstGeom prst="rect">
            <a:avLst/>
          </a:prstGeom>
          <a:noFill/>
        </p:spPr>
        <p:txBody>
          <a:bodyPr wrap="square" rtlCol="0">
            <a:spAutoFit/>
          </a:bodyPr>
          <a:lstStyle/>
          <a:p>
            <a:r>
              <a:rPr lang="en-US" sz="3600" dirty="0" smtClean="0">
                <a:solidFill>
                  <a:srgbClr val="FFC000"/>
                </a:solidFill>
              </a:rPr>
              <a:t>Foundations of US Government</a:t>
            </a:r>
            <a:endParaRPr lang="en-US" sz="3600" dirty="0">
              <a:solidFill>
                <a:srgbClr val="FFC000"/>
              </a:solidFill>
            </a:endParaRPr>
          </a:p>
        </p:txBody>
      </p:sp>
    </p:spTree>
    <p:extLst>
      <p:ext uri="{BB962C8B-B14F-4D97-AF65-F5344CB8AC3E}">
        <p14:creationId xmlns:p14="http://schemas.microsoft.com/office/powerpoint/2010/main" val="38105459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339714" cy="769441"/>
          </a:xfrm>
          <a:prstGeom prst="rect">
            <a:avLst/>
          </a:prstGeom>
        </p:spPr>
        <p:txBody>
          <a:bodyPr wrap="none">
            <a:spAutoFit/>
          </a:bodyPr>
          <a:lstStyle/>
          <a:p>
            <a:r>
              <a:rPr lang="en-US" sz="4400" b="1" dirty="0" smtClean="0">
                <a:solidFill>
                  <a:schemeClr val="bg1"/>
                </a:solidFill>
              </a:rPr>
              <a:t>Closing</a:t>
            </a:r>
            <a:r>
              <a:rPr lang="en-US" sz="4400" b="1" baseline="0" dirty="0" smtClean="0">
                <a:solidFill>
                  <a:schemeClr val="bg1"/>
                </a:solidFill>
              </a:rPr>
              <a:t> </a:t>
            </a:r>
            <a:r>
              <a:rPr lang="en-US" sz="4400" b="1" dirty="0" smtClean="0">
                <a:solidFill>
                  <a:schemeClr val="bg1"/>
                </a:solidFill>
              </a:rPr>
              <a:t>Questions</a:t>
            </a:r>
            <a:endParaRPr lang="en-US" sz="4400" b="1" dirty="0">
              <a:solidFill>
                <a:schemeClr val="bg1"/>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smtClean="0">
                <a:solidFill>
                  <a:schemeClr val="bg1"/>
                </a:solidFill>
              </a:rPr>
              <a:t>CPS Lesson Questions </a:t>
            </a:r>
            <a:r>
              <a:rPr lang="en-US" dirty="0" smtClean="0"/>
              <a:t>X-X</a:t>
            </a:r>
            <a:endParaRPr lang="en-US" dirty="0"/>
          </a:p>
        </p:txBody>
      </p:sp>
    </p:spTree>
    <p:extLst>
      <p:ext uri="{BB962C8B-B14F-4D97-AF65-F5344CB8AC3E}">
        <p14:creationId xmlns:p14="http://schemas.microsoft.com/office/powerpoint/2010/main" val="221478729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view Queestion">
    <p:spTree>
      <p:nvGrpSpPr>
        <p:cNvPr id="1" name=""/>
        <p:cNvGrpSpPr/>
        <p:nvPr/>
      </p:nvGrpSpPr>
      <p:grpSpPr>
        <a:xfrm>
          <a:off x="0" y="0"/>
          <a:ext cx="0" cy="0"/>
          <a:chOff x="0" y="0"/>
          <a:chExt cx="0" cy="0"/>
        </a:xfrm>
      </p:grpSpPr>
      <p:sp>
        <p:nvSpPr>
          <p:cNvPr id="4" name="Rectangle 3"/>
          <p:cNvSpPr/>
          <p:nvPr userDrawn="1"/>
        </p:nvSpPr>
        <p:spPr>
          <a:xfrm>
            <a:off x="1371600" y="381000"/>
            <a:ext cx="4139979" cy="769441"/>
          </a:xfrm>
          <a:prstGeom prst="rect">
            <a:avLst/>
          </a:prstGeom>
        </p:spPr>
        <p:txBody>
          <a:bodyPr wrap="none">
            <a:spAutoFit/>
          </a:bodyPr>
          <a:lstStyle/>
          <a:p>
            <a:r>
              <a:rPr lang="en-US" sz="4400" b="1" dirty="0" smtClean="0">
                <a:solidFill>
                  <a:schemeClr val="bg1"/>
                </a:solidFill>
              </a:rPr>
              <a:t>Review Question</a:t>
            </a:r>
            <a:endParaRPr lang="en-US" sz="4400" b="1" dirty="0">
              <a:solidFill>
                <a:schemeClr val="bg1"/>
              </a:solidFill>
            </a:endParaRP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smtClean="0"/>
              <a:t>Text for review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24199" y="1752600"/>
            <a:ext cx="57912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latin typeface="+mn-lt"/>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70858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Rectangle 4"/>
          <p:cNvSpPr/>
          <p:nvPr userDrawn="1"/>
        </p:nvSpPr>
        <p:spPr>
          <a:xfrm>
            <a:off x="1371600" y="381000"/>
            <a:ext cx="2800831" cy="769441"/>
          </a:xfrm>
          <a:prstGeom prst="rect">
            <a:avLst/>
          </a:prstGeom>
        </p:spPr>
        <p:txBody>
          <a:bodyPr wrap="none">
            <a:spAutoFit/>
          </a:bodyPr>
          <a:lstStyle/>
          <a:p>
            <a:r>
              <a:rPr lang="en-US" sz="4400" b="1" dirty="0" smtClean="0">
                <a:solidFill>
                  <a:schemeClr val="bg1"/>
                </a:solidFill>
              </a:rPr>
              <a:t>Questions?</a:t>
            </a:r>
            <a:endParaRPr lang="en-US" sz="4400" b="1" dirty="0">
              <a:solidFill>
                <a:schemeClr val="bg1"/>
              </a:solidFill>
            </a:endParaRPr>
          </a:p>
        </p:txBody>
      </p:sp>
      <p:pic>
        <p:nvPicPr>
          <p:cNvPr id="6"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650" y="1824567"/>
            <a:ext cx="8648700" cy="4804833"/>
          </a:xfrm>
          <a:prstGeom prst="rect">
            <a:avLst/>
          </a:prstGeom>
          <a:noFill/>
          <a:ln w="38100">
            <a:solidFill>
              <a:srgbClr val="00133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2552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Info">
    <p:spTree>
      <p:nvGrpSpPr>
        <p:cNvPr id="1" name=""/>
        <p:cNvGrpSpPr/>
        <p:nvPr/>
      </p:nvGrpSpPr>
      <p:grpSpPr>
        <a:xfrm>
          <a:off x="0" y="0"/>
          <a:ext cx="0" cy="0"/>
          <a:chOff x="0" y="0"/>
          <a:chExt cx="0" cy="0"/>
        </a:xfrm>
      </p:grpSpPr>
      <p:sp>
        <p:nvSpPr>
          <p:cNvPr id="7" name="Rectangle 6"/>
          <p:cNvSpPr/>
          <p:nvPr userDrawn="1"/>
        </p:nvSpPr>
        <p:spPr bwMode="invGray">
          <a:xfrm>
            <a:off x="0" y="6048375"/>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7"/>
          <p:cNvSpPr/>
          <p:nvPr userDrawn="1"/>
        </p:nvSpPr>
        <p:spPr>
          <a:xfrm>
            <a:off x="1371600" y="381000"/>
            <a:ext cx="5375767" cy="769441"/>
          </a:xfrm>
          <a:prstGeom prst="rect">
            <a:avLst/>
          </a:prstGeom>
        </p:spPr>
        <p:txBody>
          <a:bodyPr wrap="none">
            <a:spAutoFit/>
          </a:bodyPr>
          <a:lstStyle/>
          <a:p>
            <a:r>
              <a:rPr lang="en-US" sz="4400" b="1" dirty="0" smtClean="0">
                <a:solidFill>
                  <a:schemeClr val="bg1"/>
                </a:solidFill>
              </a:rPr>
              <a:t>Copyright Information</a:t>
            </a:r>
            <a:endParaRPr lang="en-US" sz="4400" b="1" dirty="0">
              <a:solidFill>
                <a:schemeClr val="bg1"/>
              </a:solidFill>
            </a:endParaRPr>
          </a:p>
        </p:txBody>
      </p:sp>
      <p:sp>
        <p:nvSpPr>
          <p:cNvPr id="2" name="Rectangle 1"/>
          <p:cNvSpPr/>
          <p:nvPr userDrawn="1"/>
        </p:nvSpPr>
        <p:spPr>
          <a:xfrm>
            <a:off x="0" y="1752600"/>
            <a:ext cx="9144000" cy="4191000"/>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304800" y="2405152"/>
            <a:ext cx="8534400" cy="2354491"/>
          </a:xfrm>
          <a:prstGeom prst="rect">
            <a:avLst/>
          </a:prstGeom>
        </p:spPr>
        <p:txBody>
          <a:bodyPr wrap="square">
            <a:spAutoFit/>
          </a:bodyPr>
          <a:lstStyle/>
          <a:p>
            <a:pPr marL="352425" indent="0" eaLnBrk="1" hangingPunct="1">
              <a:spcAft>
                <a:spcPts val="1200"/>
              </a:spcAft>
              <a:buFont typeface="Wingdings 2" pitchFamily="18" charset="2"/>
              <a:buNone/>
              <a:defRPr/>
            </a:pPr>
            <a:r>
              <a:rPr lang="en-US" sz="3600" b="1" dirty="0" smtClean="0">
                <a:solidFill>
                  <a:schemeClr val="bg1"/>
                </a:solidFill>
              </a:rPr>
              <a:t>Images in this lesson were taken from: </a:t>
            </a:r>
          </a:p>
          <a:p>
            <a:pPr marL="1087438" lvl="2" indent="-320675" eaLnBrk="1" hangingPunct="1">
              <a:lnSpc>
                <a:spcPct val="150000"/>
              </a:lnSpc>
              <a:spcAft>
                <a:spcPts val="600"/>
              </a:spcAft>
              <a:buFont typeface="Wingdings" pitchFamily="2" charset="2"/>
              <a:buChar char="§"/>
              <a:defRPr/>
            </a:pPr>
            <a:r>
              <a:rPr lang="en-US" sz="3200" dirty="0" smtClean="0">
                <a:solidFill>
                  <a:schemeClr val="bg1"/>
                </a:solidFill>
              </a:rPr>
              <a:t>Microsoft</a:t>
            </a:r>
            <a:r>
              <a:rPr lang="en-US" sz="3200" baseline="30000" dirty="0" smtClean="0">
                <a:solidFill>
                  <a:schemeClr val="bg1"/>
                </a:solidFill>
              </a:rPr>
              <a:t>©</a:t>
            </a:r>
            <a:r>
              <a:rPr lang="en-US" sz="3200" dirty="0" smtClean="0">
                <a:solidFill>
                  <a:schemeClr val="bg1"/>
                </a:solidFill>
              </a:rPr>
              <a:t> Clip Art Gallery</a:t>
            </a:r>
          </a:p>
          <a:p>
            <a:pPr marL="1087438" lvl="2" indent="-320675" eaLnBrk="1" hangingPunct="1">
              <a:lnSpc>
                <a:spcPct val="150000"/>
              </a:lnSpc>
              <a:buFont typeface="Wingdings" pitchFamily="2" charset="2"/>
              <a:buChar char="§"/>
              <a:defRPr/>
            </a:pPr>
            <a:r>
              <a:rPr lang="en-US" sz="3200" dirty="0" smtClean="0">
                <a:solidFill>
                  <a:schemeClr val="bg1"/>
                </a:solidFill>
              </a:rPr>
              <a:t>NJROTC Curriculum</a:t>
            </a:r>
          </a:p>
        </p:txBody>
      </p:sp>
      <p:sp>
        <p:nvSpPr>
          <p:cNvPr id="6" name="Text Placeholder 5"/>
          <p:cNvSpPr>
            <a:spLocks noGrp="1"/>
          </p:cNvSpPr>
          <p:nvPr>
            <p:ph type="body" sz="quarter" idx="10"/>
          </p:nvPr>
        </p:nvSpPr>
        <p:spPr>
          <a:xfrm>
            <a:off x="685800" y="4581525"/>
            <a:ext cx="8153400" cy="1108075"/>
          </a:xfrm>
          <a:noFill/>
          <a:ln>
            <a:noFill/>
          </a:ln>
        </p:spPr>
        <p:txBody>
          <a:bodyPr>
            <a:normAutofit/>
          </a:bodyPr>
          <a:lstStyle>
            <a:lvl1pPr>
              <a:defRPr sz="3200"/>
            </a:lvl1pPr>
          </a:lstStyle>
          <a:p>
            <a:pPr lvl="0"/>
            <a:r>
              <a:rPr lang="en-US" smtClean="0"/>
              <a:t>Click to edit Master text styles</a:t>
            </a:r>
          </a:p>
        </p:txBody>
      </p:sp>
    </p:spTree>
    <p:extLst>
      <p:ext uri="{BB962C8B-B14F-4D97-AF65-F5344CB8AC3E}">
        <p14:creationId xmlns:p14="http://schemas.microsoft.com/office/powerpoint/2010/main" val="240412336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Rectangle 1"/>
          <p:cNvSpPr/>
          <p:nvPr userDrawn="1"/>
        </p:nvSpPr>
        <p:spPr>
          <a:xfrm>
            <a:off x="268011" y="1757855"/>
            <a:ext cx="8707821" cy="4953000"/>
          </a:xfrm>
          <a:prstGeom prst="rect">
            <a:avLst/>
          </a:prstGeom>
          <a:solidFill>
            <a:srgbClr val="00133A"/>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2" hasCustomPrompt="1"/>
          </p:nvPr>
        </p:nvSpPr>
        <p:spPr>
          <a:xfrm>
            <a:off x="1447800" y="152400"/>
            <a:ext cx="7528032" cy="609600"/>
          </a:xfrm>
          <a:noFill/>
          <a:ln>
            <a:noFill/>
          </a:ln>
        </p:spPr>
        <p:txBody>
          <a:bodyPr lIns="0" tIns="0" rIns="0" bIns="0"/>
          <a:lstStyle>
            <a:lvl1pPr marL="0" indent="0">
              <a:buNone/>
              <a:defRPr b="1"/>
            </a:lvl1pPr>
          </a:lstStyle>
          <a:p>
            <a:pPr lvl="0"/>
            <a:r>
              <a:rPr lang="en-US" dirty="0" smtClean="0"/>
              <a:t>Citizenship and American Government </a:t>
            </a:r>
            <a:endParaRPr lang="en-US" dirty="0"/>
          </a:p>
        </p:txBody>
      </p:sp>
      <p:sp>
        <p:nvSpPr>
          <p:cNvPr id="9" name="Text Placeholder 2"/>
          <p:cNvSpPr>
            <a:spLocks noGrp="1"/>
          </p:cNvSpPr>
          <p:nvPr>
            <p:ph type="body" sz="quarter" idx="13" hasCustomPrompt="1"/>
          </p:nvPr>
        </p:nvSpPr>
        <p:spPr>
          <a:xfrm>
            <a:off x="1447800" y="762000"/>
            <a:ext cx="7010400" cy="609600"/>
          </a:xfrm>
          <a:noFill/>
          <a:ln>
            <a:noFill/>
          </a:ln>
        </p:spPr>
        <p:txBody>
          <a:bodyPr lIns="0" tIns="0" rIns="0" bIns="0">
            <a:normAutofit/>
          </a:bodyPr>
          <a:lstStyle>
            <a:lvl1pPr marL="0" indent="0">
              <a:buNone/>
              <a:defRPr sz="3200" baseline="0">
                <a:solidFill>
                  <a:srgbClr val="FFC000"/>
                </a:solidFill>
              </a:defRPr>
            </a:lvl1pPr>
          </a:lstStyle>
          <a:p>
            <a:pPr lvl="0"/>
            <a:r>
              <a:rPr lang="en-US" dirty="0" smtClean="0"/>
              <a:t>Foundations of US Government</a:t>
            </a:r>
            <a:endParaRPr lang="en-US" dirty="0"/>
          </a:p>
        </p:txBody>
      </p:sp>
    </p:spTree>
    <p:extLst>
      <p:ext uri="{BB962C8B-B14F-4D97-AF65-F5344CB8AC3E}">
        <p14:creationId xmlns:p14="http://schemas.microsoft.com/office/powerpoint/2010/main" val="41760996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graphicFrame>
        <p:nvGraphicFramePr>
          <p:cNvPr id="3" name="TPChart" hidden="1"/>
          <p:cNvGraphicFramePr/>
          <p:nvPr userDrawn="1">
            <p:extLst>
              <p:ext uri="{D42A27DB-BD31-4B8C-83A1-F6EECF244321}">
                <p14:modId xmlns:p14="http://schemas.microsoft.com/office/powerpoint/2010/main" val="219002486"/>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6679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14" name="Rectangle 13"/>
          <p:cNvSpPr/>
          <p:nvPr userDrawn="1"/>
        </p:nvSpPr>
        <p:spPr>
          <a:xfrm>
            <a:off x="0" y="0"/>
            <a:ext cx="9144000" cy="5486400"/>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bwMode="invGray">
          <a:xfrm>
            <a:off x="0" y="5638800"/>
            <a:ext cx="9144000" cy="46038"/>
          </a:xfrm>
          <a:prstGeom prst="rect">
            <a:avLst/>
          </a:prstGeom>
          <a:solidFill>
            <a:srgbClr val="FFCC00"/>
          </a:solidFill>
          <a:ln w="50800" cap="flat" cmpd="sng" algn="ctr">
            <a:solidFill>
              <a:srgbClr val="FFC0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pic>
        <p:nvPicPr>
          <p:cNvPr id="17" name="Picture 16"/>
          <p:cNvPicPr>
            <a:picLocks noChangeAspect="1"/>
          </p:cNvPicPr>
          <p:nvPr userDrawn="1"/>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00400" y="381000"/>
            <a:ext cx="2557347" cy="2615801"/>
          </a:xfrm>
          <a:prstGeom prst="rect">
            <a:avLst/>
          </a:prstGeom>
        </p:spPr>
      </p:pic>
      <p:sp>
        <p:nvSpPr>
          <p:cNvPr id="2" name="Title 1"/>
          <p:cNvSpPr>
            <a:spLocks noGrp="1"/>
          </p:cNvSpPr>
          <p:nvPr>
            <p:ph type="ctrTitle"/>
          </p:nvPr>
        </p:nvSpPr>
        <p:spPr>
          <a:xfrm>
            <a:off x="685800" y="3657600"/>
            <a:ext cx="7772400" cy="1143000"/>
          </a:xfrm>
          <a:prstGeom prst="rect">
            <a:avLst/>
          </a:prstGeom>
        </p:spPr>
        <p:txBody>
          <a:bodyPr>
            <a:normAutofit/>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3062891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 To Do">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nchor="ctr">
            <a:normAutofit/>
          </a:bodyPr>
          <a:lstStyle>
            <a:lvl1pPr marL="0" indent="0">
              <a:buNone/>
              <a:defRPr sz="4000"/>
            </a:lvl1pPr>
          </a:lstStyle>
          <a:p>
            <a:pPr lvl="0"/>
            <a:r>
              <a:rPr lang="en-US" smtClean="0"/>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7"/>
          <p:cNvSpPr/>
          <p:nvPr userDrawn="1"/>
        </p:nvSpPr>
        <p:spPr>
          <a:xfrm>
            <a:off x="1371600" y="381000"/>
            <a:ext cx="6344878" cy="769441"/>
          </a:xfrm>
          <a:prstGeom prst="rect">
            <a:avLst/>
          </a:prstGeom>
        </p:spPr>
        <p:txBody>
          <a:bodyPr wrap="none">
            <a:spAutoFit/>
          </a:bodyPr>
          <a:lstStyle/>
          <a:p>
            <a:r>
              <a:rPr lang="en-US" sz="4400" b="1" dirty="0" smtClean="0">
                <a:solidFill>
                  <a:prstClr val="white"/>
                </a:solidFill>
              </a:rPr>
              <a:t>What You Will Learn to Do</a:t>
            </a:r>
            <a:endParaRPr lang="en-US" sz="4400" b="1" dirty="0">
              <a:solidFill>
                <a:prstClr val="white"/>
              </a:solidFill>
            </a:endParaRPr>
          </a:p>
        </p:txBody>
      </p:sp>
    </p:spTree>
    <p:extLst>
      <p:ext uri="{BB962C8B-B14F-4D97-AF65-F5344CB8AC3E}">
        <p14:creationId xmlns:p14="http://schemas.microsoft.com/office/powerpoint/2010/main" val="88137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lstStyle>
            <a:lvl1pPr marL="742950" indent="-742950">
              <a:buFont typeface="+mj-lt"/>
              <a:buAutoNum type="arabicPeriod"/>
              <a:defRPr/>
            </a:lvl1pPr>
            <a:lvl2pPr marL="971550" indent="-514350">
              <a:buFont typeface="+mj-lt"/>
              <a:buAutoNum type="arabicPeriod"/>
              <a:defRPr/>
            </a:lvl2pPr>
          </a:lstStyle>
          <a:p>
            <a:pPr lvl="0"/>
            <a:r>
              <a:rPr lang="en-US" smtClean="0"/>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7"/>
          <p:cNvSpPr/>
          <p:nvPr userDrawn="1"/>
        </p:nvSpPr>
        <p:spPr>
          <a:xfrm>
            <a:off x="1371600" y="381000"/>
            <a:ext cx="2636812" cy="769441"/>
          </a:xfrm>
          <a:prstGeom prst="rect">
            <a:avLst/>
          </a:prstGeom>
        </p:spPr>
        <p:txBody>
          <a:bodyPr wrap="none">
            <a:spAutoFit/>
          </a:bodyPr>
          <a:lstStyle/>
          <a:p>
            <a:r>
              <a:rPr lang="en-US" sz="4400" b="1" dirty="0" smtClean="0">
                <a:solidFill>
                  <a:prstClr val="white"/>
                </a:solidFill>
              </a:rPr>
              <a:t>Objectives</a:t>
            </a:r>
            <a:endParaRPr lang="en-US" sz="4400" b="1" dirty="0">
              <a:solidFill>
                <a:prstClr val="white"/>
              </a:solidFill>
            </a:endParaRPr>
          </a:p>
        </p:txBody>
      </p:sp>
    </p:spTree>
    <p:extLst>
      <p:ext uri="{BB962C8B-B14F-4D97-AF65-F5344CB8AC3E}">
        <p14:creationId xmlns:p14="http://schemas.microsoft.com/office/powerpoint/2010/main" val="336385803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Terms Indicator">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smtClean="0">
                <a:solidFill>
                  <a:prstClr val="white"/>
                </a:solidFill>
              </a:rPr>
              <a:t>Key Terms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smtClean="0"/>
              <a:t>X-X</a:t>
            </a:r>
            <a:endParaRPr lang="en-US" dirty="0"/>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smtClean="0">
                <a:solidFill>
                  <a:prstClr val="white"/>
                </a:solidFill>
              </a:rPr>
              <a:t>CPS Key Term</a:t>
            </a:r>
          </a:p>
          <a:p>
            <a:pPr algn="ctr">
              <a:lnSpc>
                <a:spcPct val="125000"/>
              </a:lnSpc>
            </a:pPr>
            <a:r>
              <a:rPr lang="en-US" sz="4400" dirty="0" smtClean="0">
                <a:solidFill>
                  <a:prstClr val="white"/>
                </a:solidFill>
              </a:rPr>
              <a:t>Questions</a:t>
            </a:r>
            <a:endParaRPr lang="en-US" sz="4400" dirty="0">
              <a:solidFill>
                <a:prstClr val="white"/>
              </a:solidFill>
            </a:endParaRPr>
          </a:p>
        </p:txBody>
      </p:sp>
    </p:spTree>
    <p:extLst>
      <p:ext uri="{BB962C8B-B14F-4D97-AF65-F5344CB8AC3E}">
        <p14:creationId xmlns:p14="http://schemas.microsoft.com/office/powerpoint/2010/main" val="33949446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 To Do">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nchor="ctr">
            <a:normAutofit/>
          </a:bodyPr>
          <a:lstStyle>
            <a:lvl1pPr marL="0" indent="0">
              <a:buNone/>
              <a:defRPr sz="4000"/>
            </a:lvl1pPr>
          </a:lstStyle>
          <a:p>
            <a:pPr lvl="0"/>
            <a:r>
              <a:rPr lang="en-US" smtClean="0"/>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7"/>
          <p:cNvSpPr/>
          <p:nvPr userDrawn="1"/>
        </p:nvSpPr>
        <p:spPr>
          <a:xfrm>
            <a:off x="1371600" y="381000"/>
            <a:ext cx="6344878" cy="769441"/>
          </a:xfrm>
          <a:prstGeom prst="rect">
            <a:avLst/>
          </a:prstGeom>
        </p:spPr>
        <p:txBody>
          <a:bodyPr wrap="none">
            <a:spAutoFit/>
          </a:bodyPr>
          <a:lstStyle/>
          <a:p>
            <a:r>
              <a:rPr lang="en-US" sz="4400" b="1" dirty="0" smtClean="0">
                <a:solidFill>
                  <a:schemeClr val="bg1"/>
                </a:solidFill>
              </a:rPr>
              <a:t>What You Will Learn to Do</a:t>
            </a:r>
            <a:endParaRPr lang="en-US" sz="4400" b="1" dirty="0">
              <a:solidFill>
                <a:schemeClr val="bg1"/>
              </a:solidFill>
            </a:endParaRPr>
          </a:p>
        </p:txBody>
      </p:sp>
    </p:spTree>
    <p:extLst>
      <p:ext uri="{BB962C8B-B14F-4D97-AF65-F5344CB8AC3E}">
        <p14:creationId xmlns:p14="http://schemas.microsoft.com/office/powerpoint/2010/main" val="337669380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Terms Definitions">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smtClean="0">
                <a:solidFill>
                  <a:prstClr val="white"/>
                </a:solidFill>
              </a:rPr>
              <a:t>Key Terms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 Placeholder 7"/>
          <p:cNvSpPr>
            <a:spLocks noGrp="1"/>
          </p:cNvSpPr>
          <p:nvPr>
            <p:ph type="body" sz="quarter" idx="10" hasCustomPrompt="1"/>
          </p:nvPr>
        </p:nvSpPr>
        <p:spPr>
          <a:xfrm>
            <a:off x="533400" y="2057400"/>
            <a:ext cx="2115890" cy="3352800"/>
          </a:xfrm>
          <a:ln>
            <a:noFill/>
          </a:ln>
        </p:spPr>
        <p:txBody>
          <a:bodyPr lIns="182880" tIns="182880" rIns="182880" bIns="182880">
            <a:normAutofit/>
          </a:bodyPr>
          <a:lstStyle>
            <a:lvl1pPr>
              <a:lnSpc>
                <a:spcPct val="100000"/>
              </a:lnSpc>
              <a:spcAft>
                <a:spcPts val="1800"/>
              </a:spcAft>
              <a:buClr>
                <a:schemeClr val="bg1"/>
              </a:buClr>
              <a:defRPr sz="3200" u="none">
                <a:solidFill>
                  <a:srgbClr val="FFCC00"/>
                </a:solidFill>
              </a:defRPr>
            </a:lvl1pPr>
          </a:lstStyle>
          <a:p>
            <a:pPr lvl="0"/>
            <a:r>
              <a:rPr lang="en-US" dirty="0" smtClean="0"/>
              <a:t>Term 1 -</a:t>
            </a:r>
          </a:p>
          <a:p>
            <a:pPr lvl="0"/>
            <a:r>
              <a:rPr lang="en-US" dirty="0" smtClean="0"/>
              <a:t>Term 2 -</a:t>
            </a:r>
          </a:p>
          <a:p>
            <a:pPr lvl="0"/>
            <a:r>
              <a:rPr lang="en-US" dirty="0" smtClean="0"/>
              <a:t>Term 3 -</a:t>
            </a:r>
          </a:p>
          <a:p>
            <a:pPr lvl="0"/>
            <a:r>
              <a:rPr lang="en-US" dirty="0" smtClean="0"/>
              <a:t>Term 4 -</a:t>
            </a:r>
            <a:endParaRPr lang="en-US" dirty="0"/>
          </a:p>
        </p:txBody>
      </p:sp>
      <p:sp>
        <p:nvSpPr>
          <p:cNvPr id="12" name="Text Placeholder 7"/>
          <p:cNvSpPr>
            <a:spLocks noGrp="1"/>
          </p:cNvSpPr>
          <p:nvPr>
            <p:ph type="body" sz="quarter" idx="11" hasCustomPrompt="1"/>
          </p:nvPr>
        </p:nvSpPr>
        <p:spPr>
          <a:xfrm>
            <a:off x="2649290" y="2057400"/>
            <a:ext cx="6037510" cy="3352800"/>
          </a:xfrm>
          <a:ln>
            <a:noFill/>
          </a:ln>
        </p:spPr>
        <p:txBody>
          <a:bodyPr lIns="0" tIns="182880" rIns="182880" bIns="182880">
            <a:normAutofit/>
          </a:bodyPr>
          <a:lstStyle>
            <a:lvl1pPr marL="0" indent="0">
              <a:lnSpc>
                <a:spcPct val="100000"/>
              </a:lnSpc>
              <a:spcAft>
                <a:spcPts val="1800"/>
              </a:spcAft>
              <a:buClr>
                <a:schemeClr val="bg1"/>
              </a:buClr>
              <a:buNone/>
              <a:defRPr sz="3200" baseline="0">
                <a:solidFill>
                  <a:schemeClr val="bg1"/>
                </a:solidFill>
              </a:defRPr>
            </a:lvl1pPr>
          </a:lstStyle>
          <a:p>
            <a:pPr lvl="0"/>
            <a:r>
              <a:rPr lang="en-US" dirty="0" smtClean="0"/>
              <a:t>Definition 1</a:t>
            </a:r>
          </a:p>
          <a:p>
            <a:pPr lvl="0"/>
            <a:r>
              <a:rPr lang="en-US" dirty="0" smtClean="0"/>
              <a:t>Definition 2</a:t>
            </a:r>
          </a:p>
          <a:p>
            <a:pPr lvl="0"/>
            <a:r>
              <a:rPr lang="en-US" dirty="0" smtClean="0"/>
              <a:t>Definition 3</a:t>
            </a:r>
          </a:p>
          <a:p>
            <a:pPr lvl="0"/>
            <a:r>
              <a:rPr lang="en-US" dirty="0" smtClean="0"/>
              <a:t>Definition 4</a:t>
            </a:r>
          </a:p>
        </p:txBody>
      </p:sp>
    </p:spTree>
    <p:extLst>
      <p:ext uri="{BB962C8B-B14F-4D97-AF65-F5344CB8AC3E}">
        <p14:creationId xmlns:p14="http://schemas.microsoft.com/office/powerpoint/2010/main" val="269624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wipe(down)">
                                      <p:cBhvr>
                                        <p:cTn id="7" dur="500"/>
                                        <p:tgtEl>
                                          <p:spTgt spid="1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down)">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tmplLst>
          <p:tmpl>
            <p:tnLst>
              <p:par>
                <p:cTn presetID="22" presetClass="entr" presetSubtype="4"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down)">
                      <p:cBhvr>
                        <p:cTn dur="500"/>
                        <p:tgtEl>
                          <p:spTgt spid="12"/>
                        </p:tgtEl>
                      </p:cBhvr>
                    </p:animEffect>
                  </p:childTnLst>
                </p:cTn>
              </p:par>
            </p:tnLst>
          </p:tmpl>
          <p:tmpl lvl="1">
            <p:tnLst>
              <p:par>
                <p:cTn presetID="22" presetClass="entr" presetSubtype="4"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down)">
                      <p:cBhvr>
                        <p:cTn dur="500"/>
                        <p:tgtEl>
                          <p:spTgt spid="12"/>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arm Up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896405" cy="769441"/>
          </a:xfrm>
          <a:prstGeom prst="rect">
            <a:avLst/>
          </a:prstGeom>
        </p:spPr>
        <p:txBody>
          <a:bodyPr wrap="none">
            <a:spAutoFit/>
          </a:bodyPr>
          <a:lstStyle/>
          <a:p>
            <a:r>
              <a:rPr lang="en-US" sz="4400" b="1" dirty="0" smtClean="0">
                <a:solidFill>
                  <a:prstClr val="white"/>
                </a:solidFill>
              </a:rPr>
              <a:t>Warm Up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smtClean="0"/>
              <a:t>X-X</a:t>
            </a:r>
            <a:endParaRPr lang="en-US" dirty="0"/>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smtClean="0">
                <a:solidFill>
                  <a:prstClr val="white"/>
                </a:solidFill>
              </a:rPr>
              <a:t>CPS Lesson</a:t>
            </a:r>
          </a:p>
          <a:p>
            <a:pPr algn="ctr">
              <a:lnSpc>
                <a:spcPct val="125000"/>
              </a:lnSpc>
            </a:pPr>
            <a:r>
              <a:rPr lang="en-US" sz="4400" dirty="0" smtClean="0">
                <a:solidFill>
                  <a:prstClr val="white"/>
                </a:solidFill>
              </a:rPr>
              <a:t>Questions</a:t>
            </a:r>
            <a:endParaRPr lang="en-US" sz="4400" dirty="0">
              <a:solidFill>
                <a:prstClr val="white"/>
              </a:solidFill>
            </a:endParaRPr>
          </a:p>
        </p:txBody>
      </p:sp>
    </p:spTree>
    <p:extLst>
      <p:ext uri="{BB962C8B-B14F-4D97-AF65-F5344CB8AC3E}">
        <p14:creationId xmlns:p14="http://schemas.microsoft.com/office/powerpoint/2010/main" val="212718497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ening Queestion">
    <p:spTree>
      <p:nvGrpSpPr>
        <p:cNvPr id="1" name=""/>
        <p:cNvGrpSpPr/>
        <p:nvPr/>
      </p:nvGrpSpPr>
      <p:grpSpPr>
        <a:xfrm>
          <a:off x="0" y="0"/>
          <a:ext cx="0" cy="0"/>
          <a:chOff x="0" y="0"/>
          <a:chExt cx="0" cy="0"/>
        </a:xfrm>
      </p:grpSpPr>
      <p:sp>
        <p:nvSpPr>
          <p:cNvPr id="4" name="Rectangle 3"/>
          <p:cNvSpPr/>
          <p:nvPr userDrawn="1"/>
        </p:nvSpPr>
        <p:spPr>
          <a:xfrm>
            <a:off x="1371600" y="381000"/>
            <a:ext cx="4423070" cy="769441"/>
          </a:xfrm>
          <a:prstGeom prst="rect">
            <a:avLst/>
          </a:prstGeom>
        </p:spPr>
        <p:txBody>
          <a:bodyPr wrap="none">
            <a:spAutoFit/>
          </a:bodyPr>
          <a:lstStyle/>
          <a:p>
            <a:r>
              <a:rPr lang="en-US" sz="4400" b="1" dirty="0" smtClean="0">
                <a:solidFill>
                  <a:prstClr val="white"/>
                </a:solidFill>
              </a:rPr>
              <a:t>Opening Question</a:t>
            </a:r>
            <a:endParaRPr lang="en-US" sz="4400" b="1" dirty="0">
              <a:solidFill>
                <a:prstClr val="white"/>
              </a:solidFill>
            </a:endParaRP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smtClean="0"/>
              <a:t>Text for opening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1713" y="1752600"/>
            <a:ext cx="41036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9611321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eck On Learning Indicator">
    <p:spTree>
      <p:nvGrpSpPr>
        <p:cNvPr id="1" name=""/>
        <p:cNvGrpSpPr/>
        <p:nvPr/>
      </p:nvGrpSpPr>
      <p:grpSpPr>
        <a:xfrm>
          <a:off x="0" y="0"/>
          <a:ext cx="0" cy="0"/>
          <a:chOff x="0" y="0"/>
          <a:chExt cx="0" cy="0"/>
        </a:xfrm>
      </p:grpSpPr>
      <p:sp>
        <p:nvSpPr>
          <p:cNvPr id="4" name="Rectangle 3"/>
          <p:cNvSpPr/>
          <p:nvPr userDrawn="1"/>
        </p:nvSpPr>
        <p:spPr>
          <a:xfrm>
            <a:off x="1371600" y="381000"/>
            <a:ext cx="7013523" cy="769441"/>
          </a:xfrm>
          <a:prstGeom prst="rect">
            <a:avLst/>
          </a:prstGeom>
        </p:spPr>
        <p:txBody>
          <a:bodyPr wrap="none">
            <a:spAutoFit/>
          </a:bodyPr>
          <a:lstStyle/>
          <a:p>
            <a:r>
              <a:rPr lang="en-US" sz="4400" b="1" dirty="0" smtClean="0">
                <a:solidFill>
                  <a:prstClr val="white"/>
                </a:solidFill>
              </a:rPr>
              <a:t>Check On Learning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smtClean="0"/>
              <a:t>X-X</a:t>
            </a:r>
            <a:endParaRPr lang="en-US" dirty="0"/>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smtClean="0">
                <a:solidFill>
                  <a:prstClr val="white"/>
                </a:solidFill>
              </a:rPr>
              <a:t>CPS Lesson</a:t>
            </a:r>
          </a:p>
          <a:p>
            <a:pPr algn="ctr">
              <a:lnSpc>
                <a:spcPct val="125000"/>
              </a:lnSpc>
            </a:pPr>
            <a:r>
              <a:rPr lang="en-US" sz="4400" dirty="0" smtClean="0">
                <a:solidFill>
                  <a:prstClr val="white"/>
                </a:solidFill>
              </a:rPr>
              <a:t>Question</a:t>
            </a:r>
            <a:endParaRPr lang="en-US" sz="4400" dirty="0">
              <a:solidFill>
                <a:prstClr val="white"/>
              </a:solidFill>
            </a:endParaRPr>
          </a:p>
        </p:txBody>
      </p:sp>
    </p:spTree>
    <p:extLst>
      <p:ext uri="{BB962C8B-B14F-4D97-AF65-F5344CB8AC3E}">
        <p14:creationId xmlns:p14="http://schemas.microsoft.com/office/powerpoint/2010/main" val="152057048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339714" cy="769441"/>
          </a:xfrm>
          <a:prstGeom prst="rect">
            <a:avLst/>
          </a:prstGeom>
        </p:spPr>
        <p:txBody>
          <a:bodyPr wrap="none">
            <a:spAutoFit/>
          </a:bodyPr>
          <a:lstStyle/>
          <a:p>
            <a:r>
              <a:rPr lang="en-US" sz="4400" b="1" dirty="0" smtClean="0">
                <a:solidFill>
                  <a:prstClr val="white"/>
                </a:solidFill>
              </a:rPr>
              <a:t>Closing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Tree>
    <p:extLst>
      <p:ext uri="{BB962C8B-B14F-4D97-AF65-F5344CB8AC3E}">
        <p14:creationId xmlns:p14="http://schemas.microsoft.com/office/powerpoint/2010/main" val="355007402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view Queestion">
    <p:spTree>
      <p:nvGrpSpPr>
        <p:cNvPr id="1" name=""/>
        <p:cNvGrpSpPr/>
        <p:nvPr/>
      </p:nvGrpSpPr>
      <p:grpSpPr>
        <a:xfrm>
          <a:off x="0" y="0"/>
          <a:ext cx="0" cy="0"/>
          <a:chOff x="0" y="0"/>
          <a:chExt cx="0" cy="0"/>
        </a:xfrm>
      </p:grpSpPr>
      <p:sp>
        <p:nvSpPr>
          <p:cNvPr id="4" name="Rectangle 3"/>
          <p:cNvSpPr/>
          <p:nvPr userDrawn="1"/>
        </p:nvSpPr>
        <p:spPr>
          <a:xfrm>
            <a:off x="1371600" y="381000"/>
            <a:ext cx="4139979" cy="769441"/>
          </a:xfrm>
          <a:prstGeom prst="rect">
            <a:avLst/>
          </a:prstGeom>
        </p:spPr>
        <p:txBody>
          <a:bodyPr wrap="none">
            <a:spAutoFit/>
          </a:bodyPr>
          <a:lstStyle/>
          <a:p>
            <a:r>
              <a:rPr lang="en-US" sz="4400" b="1" dirty="0" smtClean="0">
                <a:solidFill>
                  <a:prstClr val="white"/>
                </a:solidFill>
              </a:rPr>
              <a:t>Review Question</a:t>
            </a:r>
            <a:endParaRPr lang="en-US" sz="4400" b="1" dirty="0">
              <a:solidFill>
                <a:prstClr val="white"/>
              </a:solidFill>
            </a:endParaRP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smtClean="0"/>
              <a:t>Text for review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1713" y="1752600"/>
            <a:ext cx="41036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6213672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Rectangle 1"/>
          <p:cNvSpPr/>
          <p:nvPr userDrawn="1"/>
        </p:nvSpPr>
        <p:spPr>
          <a:xfrm>
            <a:off x="268011" y="1757855"/>
            <a:ext cx="8707821" cy="4953000"/>
          </a:xfrm>
          <a:prstGeom prst="rect">
            <a:avLst/>
          </a:prstGeom>
          <a:solidFill>
            <a:srgbClr val="00133A"/>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sz="quarter" idx="12" hasCustomPrompt="1"/>
          </p:nvPr>
        </p:nvSpPr>
        <p:spPr>
          <a:xfrm>
            <a:off x="1447800" y="457200"/>
            <a:ext cx="7315200" cy="609600"/>
          </a:xfrm>
          <a:noFill/>
          <a:ln>
            <a:noFill/>
          </a:ln>
        </p:spPr>
        <p:txBody>
          <a:bodyPr lIns="0" tIns="0" rIns="0" bIns="0">
            <a:normAutofit/>
          </a:bodyPr>
          <a:lstStyle>
            <a:lvl1pPr marL="0" indent="0">
              <a:buNone/>
              <a:defRPr sz="4000" b="1" baseline="0"/>
            </a:lvl1pPr>
          </a:lstStyle>
          <a:p>
            <a:pPr lvl="0"/>
            <a:r>
              <a:rPr lang="en-US" dirty="0" smtClean="0"/>
              <a:t>Test</a:t>
            </a:r>
            <a:endParaRPr lang="en-US" dirty="0"/>
          </a:p>
        </p:txBody>
      </p:sp>
    </p:spTree>
    <p:extLst>
      <p:ext uri="{BB962C8B-B14F-4D97-AF65-F5344CB8AC3E}">
        <p14:creationId xmlns:p14="http://schemas.microsoft.com/office/powerpoint/2010/main" val="355535789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Rectangle 4"/>
          <p:cNvSpPr/>
          <p:nvPr userDrawn="1"/>
        </p:nvSpPr>
        <p:spPr>
          <a:xfrm>
            <a:off x="1371600" y="381000"/>
            <a:ext cx="2800831" cy="769441"/>
          </a:xfrm>
          <a:prstGeom prst="rect">
            <a:avLst/>
          </a:prstGeom>
        </p:spPr>
        <p:txBody>
          <a:bodyPr wrap="none">
            <a:spAutoFit/>
          </a:bodyPr>
          <a:lstStyle/>
          <a:p>
            <a:r>
              <a:rPr lang="en-US" sz="4400" b="1" dirty="0" smtClean="0">
                <a:solidFill>
                  <a:prstClr val="white"/>
                </a:solidFill>
              </a:rPr>
              <a:t>Questions?</a:t>
            </a:r>
            <a:endParaRPr lang="en-US" sz="4400" b="1" dirty="0">
              <a:solidFill>
                <a:prstClr val="white"/>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044" y="1823112"/>
            <a:ext cx="6284356" cy="4800600"/>
          </a:xfrm>
          <a:prstGeom prst="rect">
            <a:avLst/>
          </a:prstGeom>
        </p:spPr>
      </p:pic>
      <p:sp>
        <p:nvSpPr>
          <p:cNvPr id="7" name="Rectangle 6"/>
          <p:cNvSpPr/>
          <p:nvPr userDrawn="1"/>
        </p:nvSpPr>
        <p:spPr>
          <a:xfrm>
            <a:off x="1418898" y="1779896"/>
            <a:ext cx="6400800" cy="4898408"/>
          </a:xfrm>
          <a:prstGeom prst="rect">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39484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right Info">
    <p:spTree>
      <p:nvGrpSpPr>
        <p:cNvPr id="1" name=""/>
        <p:cNvGrpSpPr/>
        <p:nvPr/>
      </p:nvGrpSpPr>
      <p:grpSpPr>
        <a:xfrm>
          <a:off x="0" y="0"/>
          <a:ext cx="0" cy="0"/>
          <a:chOff x="0" y="0"/>
          <a:chExt cx="0" cy="0"/>
        </a:xfrm>
      </p:grpSpPr>
      <p:sp>
        <p:nvSpPr>
          <p:cNvPr id="7" name="Rectangle 6"/>
          <p:cNvSpPr/>
          <p:nvPr userDrawn="1"/>
        </p:nvSpPr>
        <p:spPr bwMode="invGray">
          <a:xfrm>
            <a:off x="0" y="6048375"/>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7"/>
          <p:cNvSpPr/>
          <p:nvPr userDrawn="1"/>
        </p:nvSpPr>
        <p:spPr>
          <a:xfrm>
            <a:off x="1371600" y="381000"/>
            <a:ext cx="5375767" cy="769441"/>
          </a:xfrm>
          <a:prstGeom prst="rect">
            <a:avLst/>
          </a:prstGeom>
        </p:spPr>
        <p:txBody>
          <a:bodyPr wrap="none">
            <a:spAutoFit/>
          </a:bodyPr>
          <a:lstStyle/>
          <a:p>
            <a:r>
              <a:rPr lang="en-US" sz="4400" b="1" dirty="0" smtClean="0">
                <a:solidFill>
                  <a:prstClr val="white"/>
                </a:solidFill>
              </a:rPr>
              <a:t>Copyright Information</a:t>
            </a:r>
            <a:endParaRPr lang="en-US" sz="4400" b="1" dirty="0">
              <a:solidFill>
                <a:prstClr val="white"/>
              </a:solidFill>
            </a:endParaRPr>
          </a:p>
        </p:txBody>
      </p:sp>
      <p:sp>
        <p:nvSpPr>
          <p:cNvPr id="2" name="Rectangle 1"/>
          <p:cNvSpPr/>
          <p:nvPr userDrawn="1"/>
        </p:nvSpPr>
        <p:spPr>
          <a:xfrm>
            <a:off x="0" y="1752600"/>
            <a:ext cx="9144000" cy="4191000"/>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userDrawn="1"/>
        </p:nvSpPr>
        <p:spPr>
          <a:xfrm>
            <a:off x="304800" y="2405152"/>
            <a:ext cx="8534400" cy="2354491"/>
          </a:xfrm>
          <a:prstGeom prst="rect">
            <a:avLst/>
          </a:prstGeom>
        </p:spPr>
        <p:txBody>
          <a:bodyPr wrap="square">
            <a:spAutoFit/>
          </a:bodyPr>
          <a:lstStyle/>
          <a:p>
            <a:pPr marL="352425">
              <a:spcAft>
                <a:spcPts val="1200"/>
              </a:spcAft>
              <a:buFont typeface="Wingdings 2" pitchFamily="18" charset="2"/>
              <a:buNone/>
              <a:defRPr/>
            </a:pPr>
            <a:r>
              <a:rPr lang="en-US" sz="3600" b="1" dirty="0" smtClean="0">
                <a:solidFill>
                  <a:prstClr val="white"/>
                </a:solidFill>
              </a:rPr>
              <a:t>Images in this lesson were taken from: </a:t>
            </a:r>
          </a:p>
          <a:p>
            <a:pPr marL="1087438" lvl="2" indent="-320675">
              <a:lnSpc>
                <a:spcPct val="150000"/>
              </a:lnSpc>
              <a:spcAft>
                <a:spcPts val="600"/>
              </a:spcAft>
              <a:buFont typeface="Wingdings" pitchFamily="2" charset="2"/>
              <a:buChar char="§"/>
              <a:defRPr/>
            </a:pPr>
            <a:r>
              <a:rPr lang="en-US" sz="3200" dirty="0" smtClean="0">
                <a:solidFill>
                  <a:prstClr val="white"/>
                </a:solidFill>
              </a:rPr>
              <a:t>Microsoft</a:t>
            </a:r>
            <a:r>
              <a:rPr lang="en-US" sz="3200" baseline="30000" dirty="0" smtClean="0">
                <a:solidFill>
                  <a:prstClr val="white"/>
                </a:solidFill>
              </a:rPr>
              <a:t>©</a:t>
            </a:r>
            <a:r>
              <a:rPr lang="en-US" sz="3200" dirty="0" smtClean="0">
                <a:solidFill>
                  <a:prstClr val="white"/>
                </a:solidFill>
              </a:rPr>
              <a:t> Clip Art Gallery</a:t>
            </a:r>
          </a:p>
          <a:p>
            <a:pPr marL="1087438" lvl="2" indent="-320675">
              <a:lnSpc>
                <a:spcPct val="150000"/>
              </a:lnSpc>
              <a:buFont typeface="Wingdings" pitchFamily="2" charset="2"/>
              <a:buChar char="§"/>
              <a:defRPr/>
            </a:pPr>
            <a:r>
              <a:rPr lang="en-US" sz="3200" dirty="0" smtClean="0">
                <a:solidFill>
                  <a:prstClr val="white"/>
                </a:solidFill>
              </a:rPr>
              <a:t>NJROTC Curriculum</a:t>
            </a:r>
          </a:p>
        </p:txBody>
      </p:sp>
      <p:sp>
        <p:nvSpPr>
          <p:cNvPr id="6" name="Text Placeholder 5"/>
          <p:cNvSpPr>
            <a:spLocks noGrp="1"/>
          </p:cNvSpPr>
          <p:nvPr>
            <p:ph type="body" sz="quarter" idx="10"/>
          </p:nvPr>
        </p:nvSpPr>
        <p:spPr>
          <a:xfrm>
            <a:off x="685800" y="4581525"/>
            <a:ext cx="8153400" cy="1108075"/>
          </a:xfrm>
          <a:noFill/>
          <a:ln>
            <a:noFill/>
          </a:ln>
        </p:spPr>
        <p:txBody>
          <a:bodyPr>
            <a:normAutofit/>
          </a:bodyPr>
          <a:lstStyle>
            <a:lvl1pPr>
              <a:defRPr sz="3200"/>
            </a:lvl1pPr>
          </a:lstStyle>
          <a:p>
            <a:pPr lvl="0"/>
            <a:r>
              <a:rPr lang="en-US" smtClean="0"/>
              <a:t>Click to edit Master text styles</a:t>
            </a:r>
          </a:p>
        </p:txBody>
      </p:sp>
    </p:spTree>
    <p:extLst>
      <p:ext uri="{BB962C8B-B14F-4D97-AF65-F5344CB8AC3E}">
        <p14:creationId xmlns:p14="http://schemas.microsoft.com/office/powerpoint/2010/main" val="65095554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7503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lstStyle>
            <a:lvl1pPr marL="742950" indent="-742950">
              <a:buFont typeface="+mj-lt"/>
              <a:buAutoNum type="arabicPeriod"/>
              <a:defRPr/>
            </a:lvl1pPr>
            <a:lvl2pPr marL="971550" indent="-514350">
              <a:buFont typeface="+mj-lt"/>
              <a:buAutoNum type="arabicPeriod"/>
              <a:defRPr/>
            </a:lvl2pPr>
          </a:lstStyle>
          <a:p>
            <a:pPr lvl="0"/>
            <a:r>
              <a:rPr lang="en-US" smtClean="0"/>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7"/>
          <p:cNvSpPr/>
          <p:nvPr userDrawn="1"/>
        </p:nvSpPr>
        <p:spPr>
          <a:xfrm>
            <a:off x="1371600" y="381000"/>
            <a:ext cx="2636812" cy="769441"/>
          </a:xfrm>
          <a:prstGeom prst="rect">
            <a:avLst/>
          </a:prstGeom>
        </p:spPr>
        <p:txBody>
          <a:bodyPr wrap="none">
            <a:spAutoFit/>
          </a:bodyPr>
          <a:lstStyle/>
          <a:p>
            <a:r>
              <a:rPr lang="en-US" sz="4400" b="1" dirty="0" smtClean="0">
                <a:solidFill>
                  <a:schemeClr val="bg1"/>
                </a:solidFill>
              </a:rPr>
              <a:t>Objectives</a:t>
            </a:r>
            <a:endParaRPr lang="en-US" sz="4400" b="1" dirty="0">
              <a:solidFill>
                <a:schemeClr val="bg1"/>
              </a:solidFill>
            </a:endParaRPr>
          </a:p>
        </p:txBody>
      </p:sp>
    </p:spTree>
    <p:extLst>
      <p:ext uri="{BB962C8B-B14F-4D97-AF65-F5344CB8AC3E}">
        <p14:creationId xmlns:p14="http://schemas.microsoft.com/office/powerpoint/2010/main" val="19413957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smtClean="0"/>
              <a:t>(Question Code)</a:t>
            </a:r>
          </a:p>
        </p:txBody>
      </p:sp>
      <p:pic>
        <p:nvPicPr>
          <p:cNvPr id="7" name="Picture 6">
            <a:hlinkClick r:id="" action="ppaction://noaction"/>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90262" y="6417662"/>
            <a:ext cx="438538" cy="438538"/>
          </a:xfrm>
          <a:prstGeom prst="rect">
            <a:avLst/>
          </a:prstGeom>
        </p:spPr>
      </p:pic>
    </p:spTree>
    <p:extLst>
      <p:ext uri="{BB962C8B-B14F-4D97-AF65-F5344CB8AC3E}">
        <p14:creationId xmlns:p14="http://schemas.microsoft.com/office/powerpoint/2010/main" val="2793754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smtClean="0"/>
              <a:t>(Question Code)</a:t>
            </a:r>
          </a:p>
        </p:txBody>
      </p:sp>
    </p:spTree>
    <p:extLst>
      <p:ext uri="{BB962C8B-B14F-4D97-AF65-F5344CB8AC3E}">
        <p14:creationId xmlns:p14="http://schemas.microsoft.com/office/powerpoint/2010/main" val="1569700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24761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72789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40373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smtClean="0"/>
              <a:t>(Question Code)</a:t>
            </a:r>
          </a:p>
        </p:txBody>
      </p:sp>
      <p:pic>
        <p:nvPicPr>
          <p:cNvPr id="7" name="Picture 6">
            <a:hlinkClick r:id="rId2" action="ppaction://hlinksldjump"/>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90262" y="6417662"/>
            <a:ext cx="438538" cy="438538"/>
          </a:xfrm>
          <a:prstGeom prst="rect">
            <a:avLst/>
          </a:prstGeom>
        </p:spPr>
      </p:pic>
    </p:spTree>
    <p:extLst>
      <p:ext uri="{BB962C8B-B14F-4D97-AF65-F5344CB8AC3E}">
        <p14:creationId xmlns:p14="http://schemas.microsoft.com/office/powerpoint/2010/main" val="1553370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smtClean="0"/>
              <a:t>(Question Code)</a:t>
            </a:r>
          </a:p>
        </p:txBody>
      </p:sp>
    </p:spTree>
    <p:extLst>
      <p:ext uri="{BB962C8B-B14F-4D97-AF65-F5344CB8AC3E}">
        <p14:creationId xmlns:p14="http://schemas.microsoft.com/office/powerpoint/2010/main" val="3883112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05839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78280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0611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 Terms Indicator">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smtClean="0">
                <a:solidFill>
                  <a:schemeClr val="bg1"/>
                </a:solidFill>
              </a:rPr>
              <a:t>Key Terms</a:t>
            </a:r>
            <a:endParaRPr lang="en-US" sz="4400" b="1" dirty="0">
              <a:solidFill>
                <a:schemeClr val="bg1"/>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smtClean="0">
                <a:solidFill>
                  <a:schemeClr val="bg1"/>
                </a:solidFill>
              </a:rPr>
              <a:t>CPS Lesson Questions </a:t>
            </a:r>
            <a:r>
              <a:rPr lang="en-US" dirty="0" smtClean="0"/>
              <a:t>X-X</a:t>
            </a:r>
            <a:endParaRPr lang="en-US" dirty="0"/>
          </a:p>
        </p:txBody>
      </p:sp>
    </p:spTree>
    <p:extLst>
      <p:ext uri="{BB962C8B-B14F-4D97-AF65-F5344CB8AC3E}">
        <p14:creationId xmlns:p14="http://schemas.microsoft.com/office/powerpoint/2010/main" val="286244859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smtClean="0"/>
              <a:t>(Question Code)</a:t>
            </a:r>
          </a:p>
        </p:txBody>
      </p:sp>
      <p:pic>
        <p:nvPicPr>
          <p:cNvPr id="7" name="Picture 2" descr="https://cdn3.iconfinder.com/data/icons/award-and-trohpy/78/Award_ribbon_cup-05-512.png">
            <a:hlinkClick r:id="rId2" action="ppaction://hlinksldjump"/>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4" action="ppaction://hlinksldjump"/>
          </p:cNvPr>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466462" y="6417662"/>
            <a:ext cx="438538" cy="438538"/>
          </a:xfrm>
          <a:prstGeom prst="rect">
            <a:avLst/>
          </a:prstGeom>
        </p:spPr>
      </p:pic>
      <p:pic>
        <p:nvPicPr>
          <p:cNvPr id="11" name="Picture 10">
            <a:hlinkClick r:id="rId6" action="ppaction://hlinksldjump"/>
          </p:cNvPr>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4445" t="3334" r="3332" b="18889"/>
          <a:stretch/>
        </p:blipFill>
        <p:spPr>
          <a:xfrm>
            <a:off x="2479765" y="6435634"/>
            <a:ext cx="474617" cy="416270"/>
          </a:xfrm>
          <a:prstGeom prst="rect">
            <a:avLst/>
          </a:prstGeom>
        </p:spPr>
      </p:pic>
      <p:pic>
        <p:nvPicPr>
          <p:cNvPr id="12" name="Picture 11">
            <a:hlinkClick r:id="rId8" action="ppaction://hlinksldjump"/>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3051810" y="6426927"/>
            <a:ext cx="377190" cy="420624"/>
          </a:xfrm>
          <a:prstGeom prst="rect">
            <a:avLst/>
          </a:prstGeom>
        </p:spPr>
      </p:pic>
    </p:spTree>
    <p:extLst>
      <p:ext uri="{BB962C8B-B14F-4D97-AF65-F5344CB8AC3E}">
        <p14:creationId xmlns:p14="http://schemas.microsoft.com/office/powerpoint/2010/main" val="87342592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smtClean="0"/>
              <a:t>(Question Code)</a:t>
            </a:r>
          </a:p>
        </p:txBody>
      </p:sp>
      <p:pic>
        <p:nvPicPr>
          <p:cNvPr id="7" name="Picture 2" descr="https://cdn3.iconfinder.com/data/icons/award-and-trohpy/78/Award_ribbon_cup-05-512.png">
            <a:hlinkClick r:id="rId2" action="ppaction://hlinksldjump"/>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1033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P Opening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smtClean="0"/>
              <a:t>(Question Code)</a:t>
            </a:r>
          </a:p>
        </p:txBody>
      </p:sp>
    </p:spTree>
    <p:extLst>
      <p:ext uri="{BB962C8B-B14F-4D97-AF65-F5344CB8AC3E}">
        <p14:creationId xmlns:p14="http://schemas.microsoft.com/office/powerpoint/2010/main" val="1694210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41916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182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084877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smtClean="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466462" y="6417662"/>
            <a:ext cx="438538" cy="438538"/>
          </a:xfrm>
          <a:prstGeom prst="rect">
            <a:avLst/>
          </a:prstGeom>
        </p:spPr>
      </p:pic>
      <p:pic>
        <p:nvPicPr>
          <p:cNvPr id="11" name="Picture 10"/>
          <p:cNvPicPr>
            <a:picLocks noChangeAspect="1"/>
          </p:cNvPicPr>
          <p:nvPr userDrawn="1"/>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445" t="3334" r="3332" b="18889"/>
          <a:stretch/>
        </p:blipFill>
        <p:spPr>
          <a:xfrm>
            <a:off x="2479765" y="6435634"/>
            <a:ext cx="474617" cy="416270"/>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3051810" y="6426927"/>
            <a:ext cx="377190" cy="420624"/>
          </a:xfrm>
          <a:prstGeom prst="rect">
            <a:avLst/>
          </a:prstGeom>
        </p:spPr>
      </p:pic>
    </p:spTree>
    <p:extLst>
      <p:ext uri="{BB962C8B-B14F-4D97-AF65-F5344CB8AC3E}">
        <p14:creationId xmlns:p14="http://schemas.microsoft.com/office/powerpoint/2010/main" val="1484166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smtClean="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188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P Opening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smtClean="0"/>
              <a:t>(Question Code)</a:t>
            </a:r>
          </a:p>
        </p:txBody>
      </p:sp>
    </p:spTree>
    <p:extLst>
      <p:ext uri="{BB962C8B-B14F-4D97-AF65-F5344CB8AC3E}">
        <p14:creationId xmlns:p14="http://schemas.microsoft.com/office/powerpoint/2010/main" val="2336681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55703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Terms Definitions">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smtClean="0">
                <a:solidFill>
                  <a:schemeClr val="bg1"/>
                </a:solidFill>
              </a:rPr>
              <a:t>Key Terms</a:t>
            </a:r>
            <a:endParaRPr lang="en-US" sz="4400" b="1" dirty="0">
              <a:solidFill>
                <a:schemeClr val="bg1"/>
              </a:solidFill>
            </a:endParaRPr>
          </a:p>
        </p:txBody>
      </p:sp>
      <p:sp>
        <p:nvSpPr>
          <p:cNvPr id="2" name="Rectangle 1"/>
          <p:cNvSpPr/>
          <p:nvPr userDrawn="1"/>
        </p:nvSpPr>
        <p:spPr>
          <a:xfrm>
            <a:off x="3529887" y="3244334"/>
            <a:ext cx="2084225" cy="369332"/>
          </a:xfrm>
          <a:prstGeom prst="rect">
            <a:avLst/>
          </a:prstGeom>
        </p:spPr>
        <p:txBody>
          <a:bodyPr wrap="none">
            <a:spAutoFit/>
          </a:bodyPr>
          <a:lstStyle/>
          <a:p>
            <a:r>
              <a:rPr lang="en-US" dirty="0" smtClean="0">
                <a:solidFill>
                  <a:schemeClr val="bg1"/>
                </a:solidFill>
              </a:rPr>
              <a:t>		</a:t>
            </a:r>
            <a:r>
              <a:rPr lang="en-US" dirty="0" smtClean="0"/>
              <a:t> </a:t>
            </a:r>
            <a:endParaRPr lang="en-US" dirty="0"/>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7167" y="1704975"/>
            <a:ext cx="8729663"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13421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22246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graphicFrame>
        <p:nvGraphicFramePr>
          <p:cNvPr id="4" name="TPChart" hidden="1"/>
          <p:cNvGraphicFramePr/>
          <p:nvPr userDrawn="1">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54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rm Up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896405" cy="769441"/>
          </a:xfrm>
          <a:prstGeom prst="rect">
            <a:avLst/>
          </a:prstGeom>
        </p:spPr>
        <p:txBody>
          <a:bodyPr wrap="none">
            <a:spAutoFit/>
          </a:bodyPr>
          <a:lstStyle/>
          <a:p>
            <a:r>
              <a:rPr lang="en-US" sz="4400" b="1" dirty="0" smtClean="0">
                <a:solidFill>
                  <a:schemeClr val="bg1"/>
                </a:solidFill>
              </a:rPr>
              <a:t>Warm</a:t>
            </a:r>
            <a:r>
              <a:rPr lang="en-US" sz="4400" b="1" baseline="0" dirty="0" smtClean="0">
                <a:solidFill>
                  <a:schemeClr val="bg1"/>
                </a:solidFill>
              </a:rPr>
              <a:t> Up Questions</a:t>
            </a:r>
            <a:endParaRPr lang="en-US" sz="4400" b="1" dirty="0">
              <a:solidFill>
                <a:schemeClr val="bg1"/>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smtClean="0">
                <a:solidFill>
                  <a:schemeClr val="bg1"/>
                </a:solidFill>
              </a:rPr>
              <a:t>CPS Lesson Questions </a:t>
            </a:r>
            <a:r>
              <a:rPr lang="en-US" dirty="0" smtClean="0"/>
              <a:t>X-X</a:t>
            </a:r>
            <a:endParaRPr lang="en-US" dirty="0"/>
          </a:p>
        </p:txBody>
      </p:sp>
    </p:spTree>
    <p:extLst>
      <p:ext uri="{BB962C8B-B14F-4D97-AF65-F5344CB8AC3E}">
        <p14:creationId xmlns:p14="http://schemas.microsoft.com/office/powerpoint/2010/main" val="24599375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ing Queestion">
    <p:spTree>
      <p:nvGrpSpPr>
        <p:cNvPr id="1" name=""/>
        <p:cNvGrpSpPr/>
        <p:nvPr/>
      </p:nvGrpSpPr>
      <p:grpSpPr>
        <a:xfrm>
          <a:off x="0" y="0"/>
          <a:ext cx="0" cy="0"/>
          <a:chOff x="0" y="0"/>
          <a:chExt cx="0" cy="0"/>
        </a:xfrm>
      </p:grpSpPr>
      <p:sp>
        <p:nvSpPr>
          <p:cNvPr id="4" name="Rectangle 3"/>
          <p:cNvSpPr/>
          <p:nvPr userDrawn="1"/>
        </p:nvSpPr>
        <p:spPr>
          <a:xfrm>
            <a:off x="1371600" y="381000"/>
            <a:ext cx="4423070" cy="769441"/>
          </a:xfrm>
          <a:prstGeom prst="rect">
            <a:avLst/>
          </a:prstGeom>
        </p:spPr>
        <p:txBody>
          <a:bodyPr wrap="none">
            <a:spAutoFit/>
          </a:bodyPr>
          <a:lstStyle/>
          <a:p>
            <a:r>
              <a:rPr lang="en-US" sz="4400" b="1" dirty="0" smtClean="0">
                <a:solidFill>
                  <a:schemeClr val="bg1"/>
                </a:solidFill>
              </a:rPr>
              <a:t>Opening Question</a:t>
            </a:r>
            <a:endParaRPr lang="en-US" sz="4400" b="1" dirty="0">
              <a:solidFill>
                <a:schemeClr val="bg1"/>
              </a:solidFill>
            </a:endParaRP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smtClean="0"/>
              <a:t>Text for opening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1752600"/>
            <a:ext cx="58674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latin typeface="+mn-lt"/>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5035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1447800" y="152400"/>
            <a:ext cx="7391400" cy="609600"/>
          </a:xfrm>
          <a:noFill/>
          <a:ln>
            <a:noFill/>
          </a:ln>
        </p:spPr>
        <p:txBody>
          <a:bodyPr lIns="0" tIns="0" rIns="0" bIns="0"/>
          <a:lstStyle>
            <a:lvl1pPr marL="0" indent="0">
              <a:buNone/>
              <a:defRPr b="1"/>
            </a:lvl1pPr>
          </a:lstStyle>
          <a:p>
            <a:pPr lvl="0"/>
            <a:r>
              <a:rPr lang="en-US" dirty="0" smtClean="0"/>
              <a:t>Citizenship and American Government</a:t>
            </a:r>
            <a:endParaRPr lang="en-US" dirty="0"/>
          </a:p>
        </p:txBody>
      </p:sp>
      <p:sp>
        <p:nvSpPr>
          <p:cNvPr id="9" name="Text Placeholder 2"/>
          <p:cNvSpPr>
            <a:spLocks noGrp="1"/>
          </p:cNvSpPr>
          <p:nvPr>
            <p:ph type="body" sz="quarter" idx="13" hasCustomPrompt="1"/>
          </p:nvPr>
        </p:nvSpPr>
        <p:spPr>
          <a:xfrm>
            <a:off x="1447800" y="762000"/>
            <a:ext cx="7086600" cy="609600"/>
          </a:xfrm>
          <a:noFill/>
          <a:ln>
            <a:noFill/>
          </a:ln>
        </p:spPr>
        <p:txBody>
          <a:bodyPr lIns="0" tIns="0" rIns="0" bIns="0">
            <a:normAutofit/>
          </a:bodyPr>
          <a:lstStyle>
            <a:lvl1pPr marL="0" indent="0">
              <a:buNone/>
              <a:defRPr sz="3200" baseline="0">
                <a:solidFill>
                  <a:srgbClr val="FFC000"/>
                </a:solidFill>
              </a:defRPr>
            </a:lvl1pPr>
          </a:lstStyle>
          <a:p>
            <a:pPr lvl="0"/>
            <a:r>
              <a:rPr lang="en-US" dirty="0" smtClean="0"/>
              <a:t>Foundations of US Government</a:t>
            </a:r>
            <a:endParaRPr lang="en-US" dirty="0"/>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899" y="1724025"/>
            <a:ext cx="8729663"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20666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eck On Learning Indicator">
    <p:spTree>
      <p:nvGrpSpPr>
        <p:cNvPr id="1" name=""/>
        <p:cNvGrpSpPr/>
        <p:nvPr/>
      </p:nvGrpSpPr>
      <p:grpSpPr>
        <a:xfrm>
          <a:off x="0" y="0"/>
          <a:ext cx="0" cy="0"/>
          <a:chOff x="0" y="0"/>
          <a:chExt cx="0" cy="0"/>
        </a:xfrm>
      </p:grpSpPr>
      <p:sp>
        <p:nvSpPr>
          <p:cNvPr id="4" name="Rectangle 3"/>
          <p:cNvSpPr/>
          <p:nvPr userDrawn="1"/>
        </p:nvSpPr>
        <p:spPr>
          <a:xfrm>
            <a:off x="1371600" y="381000"/>
            <a:ext cx="7013523" cy="769441"/>
          </a:xfrm>
          <a:prstGeom prst="rect">
            <a:avLst/>
          </a:prstGeom>
        </p:spPr>
        <p:txBody>
          <a:bodyPr wrap="none">
            <a:spAutoFit/>
          </a:bodyPr>
          <a:lstStyle/>
          <a:p>
            <a:r>
              <a:rPr lang="en-US" sz="4400" b="1" dirty="0" smtClean="0">
                <a:solidFill>
                  <a:schemeClr val="bg1"/>
                </a:solidFill>
              </a:rPr>
              <a:t>Check On Learning Questions</a:t>
            </a:r>
            <a:endParaRPr lang="en-US" sz="4400" b="1" dirty="0">
              <a:solidFill>
                <a:schemeClr val="bg1"/>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smtClean="0">
                <a:solidFill>
                  <a:schemeClr val="bg1"/>
                </a:solidFill>
              </a:rPr>
              <a:t>CPS Lesson Questions </a:t>
            </a:r>
            <a:r>
              <a:rPr lang="en-US" dirty="0" smtClean="0"/>
              <a:t>X-X</a:t>
            </a:r>
            <a:endParaRPr lang="en-US" dirty="0"/>
          </a:p>
        </p:txBody>
      </p:sp>
    </p:spTree>
    <p:extLst>
      <p:ext uri="{BB962C8B-B14F-4D97-AF65-F5344CB8AC3E}">
        <p14:creationId xmlns:p14="http://schemas.microsoft.com/office/powerpoint/2010/main" val="8053399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microsoft.com/office/2007/relationships/hdphoto" Target="../media/hdphoto1.wdp"/><Relationship Id="rId2" Type="http://schemas.openxmlformats.org/officeDocument/2006/relationships/slideLayout" Target="../slideLayouts/slideLayout17.xml"/><Relationship Id="rId16"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3.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1433513"/>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433513"/>
            <a:ext cx="9144000" cy="5424487"/>
          </a:xfrm>
          <a:prstGeom prst="rect">
            <a:avLst/>
          </a:prstGeom>
          <a:blipFill>
            <a:blip r:embed="rId1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0" y="1524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pic>
        <p:nvPicPr>
          <p:cNvPr id="11" name="Picture 10"/>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3" name="Text Placeholder 2"/>
          <p:cNvSpPr>
            <a:spLocks noGrp="1"/>
          </p:cNvSpPr>
          <p:nvPr>
            <p:ph type="body" idx="1"/>
          </p:nvPr>
        </p:nvSpPr>
        <p:spPr>
          <a:xfrm>
            <a:off x="457200" y="1828800"/>
            <a:ext cx="8229600" cy="4525963"/>
          </a:xfrm>
          <a:prstGeom prst="rect">
            <a:avLst/>
          </a:prstGeom>
          <a:solidFill>
            <a:srgbClr val="00133A"/>
          </a:solidFill>
          <a:ln w="38100">
            <a:solidFill>
              <a:srgbClr val="FFCC00"/>
            </a:solidFill>
          </a:ln>
        </p:spPr>
        <p:txBody>
          <a:bodyPr vert="horz" lIns="457200" tIns="274320" rIns="457200" bIns="274320" rtlCol="0" anchor="t">
            <a:normAutofit/>
          </a:body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178731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6" r:id="rId4"/>
    <p:sldLayoutId id="2147483658" r:id="rId5"/>
    <p:sldLayoutId id="2147483659" r:id="rId6"/>
    <p:sldLayoutId id="2147483660" r:id="rId7"/>
    <p:sldLayoutId id="2147483664" r:id="rId8"/>
    <p:sldLayoutId id="2147483661" r:id="rId9"/>
    <p:sldLayoutId id="2147483662" r:id="rId10"/>
    <p:sldLayoutId id="2147483663" r:id="rId11"/>
    <p:sldLayoutId id="2147483665" r:id="rId12"/>
    <p:sldLayoutId id="2147483666" r:id="rId13"/>
    <p:sldLayoutId id="2147483667" r:id="rId14"/>
    <p:sldLayoutId id="2147483733" r:id="rId15"/>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spcAft>
          <a:spcPts val="600"/>
        </a:spcAft>
        <a:buFont typeface="Wingdings" panose="05000000000000000000" pitchFamily="2" charset="2"/>
        <a:buChar char="§"/>
        <a:defRPr sz="3600" kern="1200">
          <a:solidFill>
            <a:schemeClr val="bg1"/>
          </a:solidFill>
          <a:latin typeface="+mn-lt"/>
          <a:ea typeface="+mn-ea"/>
          <a:cs typeface="+mn-cs"/>
        </a:defRPr>
      </a:lvl1pPr>
      <a:lvl2pPr marL="742950" indent="-285750" algn="l" defTabSz="914400" rtl="0" eaLnBrk="1" latinLnBrk="0" hangingPunct="1">
        <a:spcBef>
          <a:spcPct val="20000"/>
        </a:spcBef>
        <a:spcAft>
          <a:spcPts val="600"/>
        </a:spcAft>
        <a:buFont typeface="Wingdings" panose="05000000000000000000" pitchFamily="2" charset="2"/>
        <a:buChar char="§"/>
        <a:defRPr sz="32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1433513"/>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1433513"/>
            <a:ext cx="9144000" cy="5424487"/>
          </a:xfrm>
          <a:prstGeom prst="rect">
            <a:avLst/>
          </a:prstGeom>
          <a:blipFill>
            <a:blip r:embed="rId1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bwMode="invGray">
          <a:xfrm>
            <a:off x="0" y="1524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pic>
        <p:nvPicPr>
          <p:cNvPr id="11" name="Picture 10"/>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3" name="Text Placeholder 2"/>
          <p:cNvSpPr>
            <a:spLocks noGrp="1"/>
          </p:cNvSpPr>
          <p:nvPr>
            <p:ph type="body" idx="1"/>
          </p:nvPr>
        </p:nvSpPr>
        <p:spPr>
          <a:xfrm>
            <a:off x="457200" y="1828800"/>
            <a:ext cx="8229600" cy="4525963"/>
          </a:xfrm>
          <a:prstGeom prst="rect">
            <a:avLst/>
          </a:prstGeom>
          <a:solidFill>
            <a:srgbClr val="00133A"/>
          </a:solidFill>
          <a:ln w="38100">
            <a:solidFill>
              <a:srgbClr val="FFCC00"/>
            </a:solidFill>
          </a:ln>
        </p:spPr>
        <p:txBody>
          <a:bodyPr vert="horz" lIns="457200" tIns="274320" rIns="457200" bIns="274320" rtlCol="0" anchor="t">
            <a:normAutofit/>
          </a:body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7741933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spcAft>
          <a:spcPts val="600"/>
        </a:spcAft>
        <a:buFont typeface="Wingdings" panose="05000000000000000000" pitchFamily="2" charset="2"/>
        <a:buChar char="§"/>
        <a:defRPr sz="3600" kern="1200">
          <a:solidFill>
            <a:schemeClr val="bg1"/>
          </a:solidFill>
          <a:latin typeface="+mn-lt"/>
          <a:ea typeface="+mn-ea"/>
          <a:cs typeface="+mn-cs"/>
        </a:defRPr>
      </a:lvl1pPr>
      <a:lvl2pPr marL="742950" indent="-285750" algn="l" defTabSz="914400" rtl="0" eaLnBrk="1" latinLnBrk="0" hangingPunct="1">
        <a:spcBef>
          <a:spcPct val="20000"/>
        </a:spcBef>
        <a:spcAft>
          <a:spcPts val="600"/>
        </a:spcAft>
        <a:buFont typeface="Wingdings" panose="05000000000000000000" pitchFamily="2" charset="2"/>
        <a:buChar char="§"/>
        <a:defRPr sz="32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8489466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834136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0166291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0585626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slideLayout" Target="../slideLayouts/slideLayout40.xml"/><Relationship Id="rId4" Type="http://schemas.openxmlformats.org/officeDocument/2006/relationships/tags" Target="../tags/tag24.xml"/></Relationships>
</file>

<file path=ppt/slides/_rels/slide11.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Layout" Target="../slideLayouts/slideLayout40.xml"/><Relationship Id="rId4" Type="http://schemas.openxmlformats.org/officeDocument/2006/relationships/tags" Target="../tags/tag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control" Target="../activeX/activeX1.xml"/><Relationship Id="rId7" Type="http://schemas.openxmlformats.org/officeDocument/2006/relationships/image" Target="../media/image15.wmf"/><Relationship Id="rId2" Type="http://schemas.openxmlformats.org/officeDocument/2006/relationships/tags" Target="../tags/tag29.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notesSlide" Target="../notesSlides/notesSlide2.xml"/><Relationship Id="rId4"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chart" Target="../charts/chart4.xml"/><Relationship Id="rId5" Type="http://schemas.openxmlformats.org/officeDocument/2006/relationships/slideLayout" Target="../slideLayouts/slideLayout41.xml"/><Relationship Id="rId4" Type="http://schemas.openxmlformats.org/officeDocument/2006/relationships/tags" Target="../tags/tag3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Layout" Target="../slideLayouts/slideLayout41.xml"/><Relationship Id="rId4" Type="http://schemas.openxmlformats.org/officeDocument/2006/relationships/tags" Target="../tags/tag40.xml"/></Relationships>
</file>

<file path=ppt/slides/_rels/slide23.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41.xml"/><Relationship Id="rId5" Type="http://schemas.openxmlformats.org/officeDocument/2006/relationships/tags" Target="../tags/tag45.xml"/><Relationship Id="rId4" Type="http://schemas.openxmlformats.org/officeDocument/2006/relationships/tags" Target="../tags/tag4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13.xml"/><Relationship Id="rId5" Type="http://schemas.openxmlformats.org/officeDocument/2006/relationships/slideLayout" Target="../slideLayouts/slideLayout41.xml"/><Relationship Id="rId4" Type="http://schemas.openxmlformats.org/officeDocument/2006/relationships/tags" Target="../tags/tag49.xml"/></Relationships>
</file>

<file path=ppt/slides/_rels/slide31.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slideLayout" Target="../slideLayouts/slideLayout4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chart" Target="../charts/chart5.xml"/><Relationship Id="rId5" Type="http://schemas.openxmlformats.org/officeDocument/2006/relationships/slideLayout" Target="../slideLayouts/slideLayout41.xml"/><Relationship Id="rId4" Type="http://schemas.openxmlformats.org/officeDocument/2006/relationships/tags" Target="../tags/tag59.xml"/></Relationships>
</file>

<file path=ppt/slides/_rels/slide38.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notesSlide" Target="../notesSlides/notesSlide19.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Layout" Target="../slideLayouts/slideLayout41.xml"/><Relationship Id="rId5" Type="http://schemas.openxmlformats.org/officeDocument/2006/relationships/tags" Target="../tags/tag64.xml"/><Relationship Id="rId4" Type="http://schemas.openxmlformats.org/officeDocument/2006/relationships/tags" Target="../tags/tag63.xml"/></Relationships>
</file>

<file path=ppt/slides/_rels/slide39.xml.rels><?xml version="1.0" encoding="UTF-8" standalone="yes"?>
<Relationships xmlns="http://schemas.openxmlformats.org/package/2006/relationships"><Relationship Id="rId3" Type="http://schemas.openxmlformats.org/officeDocument/2006/relationships/control" Target="../activeX/activeX2.xml"/><Relationship Id="rId7" Type="http://schemas.openxmlformats.org/officeDocument/2006/relationships/image" Target="../media/image15.wmf"/><Relationship Id="rId2" Type="http://schemas.openxmlformats.org/officeDocument/2006/relationships/tags" Target="../tags/tag65.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6.xml"/><Relationship Id="rId7" Type="http://schemas.openxmlformats.org/officeDocument/2006/relationships/slide" Target="slide10.xml"/><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slide" Target="slide9.xml"/><Relationship Id="rId11" Type="http://schemas.openxmlformats.org/officeDocument/2006/relationships/slide" Target="slide5.xml"/><Relationship Id="rId5" Type="http://schemas.openxmlformats.org/officeDocument/2006/relationships/slide" Target="slide8.xml"/><Relationship Id="rId10" Type="http://schemas.openxmlformats.org/officeDocument/2006/relationships/image" Target="../media/image9.png"/><Relationship Id="rId4" Type="http://schemas.openxmlformats.org/officeDocument/2006/relationships/slide" Target="slide7.xml"/><Relationship Id="rId9" Type="http://schemas.openxmlformats.org/officeDocument/2006/relationships/slide" Target="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66.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67.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6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chart" Target="../charts/chart3.xml"/><Relationship Id="rId4"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Layout" Target="../slideLayouts/slideLayout40.xml"/><Relationship Id="rId4"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slideLayout" Target="../slideLayouts/slideLayout40.xml"/><Relationship Id="rId4" Type="http://schemas.openxmlformats.org/officeDocument/2006/relationships/tags" Target="../tags/tag12.xml"/></Relationships>
</file>

<file path=ppt/slides/_rels/slide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Layout" Target="../slideLayouts/slideLayout40.xml"/><Relationship Id="rId4" Type="http://schemas.openxmlformats.org/officeDocument/2006/relationships/tags" Target="../tags/tag16.xml"/></Relationships>
</file>

<file path=ppt/slides/_rels/slide9.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Layout" Target="../slideLayouts/slideLayout40.xml"/><Relationship Id="rId4"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352800"/>
            <a:ext cx="8839200" cy="762000"/>
          </a:xfrm>
        </p:spPr>
        <p:txBody>
          <a:bodyPr>
            <a:noAutofit/>
          </a:bodyPr>
          <a:lstStyle/>
          <a:p>
            <a:r>
              <a:rPr lang="en-US" sz="3200" dirty="0" smtClean="0"/>
              <a:t>Unit II – Leadership Skills</a:t>
            </a:r>
            <a:endParaRPr lang="en-US" sz="3200" dirty="0">
              <a:solidFill>
                <a:srgbClr val="FFC000"/>
              </a:solidFill>
            </a:endParaRPr>
          </a:p>
        </p:txBody>
      </p:sp>
      <p:sp>
        <p:nvSpPr>
          <p:cNvPr id="3" name="TextBox 2"/>
          <p:cNvSpPr txBox="1"/>
          <p:nvPr/>
        </p:nvSpPr>
        <p:spPr>
          <a:xfrm>
            <a:off x="62552" y="4038600"/>
            <a:ext cx="9067800" cy="523220"/>
          </a:xfrm>
          <a:prstGeom prst="rect">
            <a:avLst/>
          </a:prstGeom>
          <a:noFill/>
        </p:spPr>
        <p:txBody>
          <a:bodyPr wrap="square" rtlCol="0">
            <a:spAutoFit/>
          </a:bodyPr>
          <a:lstStyle/>
          <a:p>
            <a:pPr algn="ctr"/>
            <a:r>
              <a:rPr lang="en-US" sz="2800" b="1" dirty="0" smtClean="0">
                <a:solidFill>
                  <a:prstClr val="white"/>
                </a:solidFill>
              </a:rPr>
              <a:t>Chapter 1  - Followership</a:t>
            </a:r>
            <a:endParaRPr lang="en-US" sz="2800" b="1" dirty="0">
              <a:solidFill>
                <a:prstClr val="white"/>
              </a:solidFill>
            </a:endParaRPr>
          </a:p>
        </p:txBody>
      </p:sp>
      <p:sp>
        <p:nvSpPr>
          <p:cNvPr id="4" name="TextBox 3"/>
          <p:cNvSpPr txBox="1"/>
          <p:nvPr/>
        </p:nvSpPr>
        <p:spPr>
          <a:xfrm>
            <a:off x="0" y="4658380"/>
            <a:ext cx="9144000" cy="523220"/>
          </a:xfrm>
          <a:prstGeom prst="rect">
            <a:avLst/>
          </a:prstGeom>
          <a:noFill/>
        </p:spPr>
        <p:txBody>
          <a:bodyPr wrap="square" rtlCol="0">
            <a:spAutoFit/>
          </a:bodyPr>
          <a:lstStyle/>
          <a:p>
            <a:pPr algn="ctr"/>
            <a:r>
              <a:rPr lang="en-US" sz="2800" dirty="0" smtClean="0">
                <a:solidFill>
                  <a:srgbClr val="FFC000"/>
                </a:solidFill>
              </a:rPr>
              <a:t>Section 1 – The Importance of Good Followership</a:t>
            </a:r>
            <a:endParaRPr lang="en-US" sz="2800" dirty="0">
              <a:solidFill>
                <a:srgbClr val="FFC000"/>
              </a:solidFill>
            </a:endParaRPr>
          </a:p>
        </p:txBody>
      </p:sp>
    </p:spTree>
    <p:extLst>
      <p:ext uri="{BB962C8B-B14F-4D97-AF65-F5344CB8AC3E}">
        <p14:creationId xmlns:p14="http://schemas.microsoft.com/office/powerpoint/2010/main" val="1015049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4400" dirty="0" smtClean="0"/>
              <a:t>Faith or belief that a person will act in a right, proper or effective way; self-assurance</a:t>
            </a:r>
            <a:endParaRPr lang="en-US" sz="4400" dirty="0"/>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smtClean="0"/>
              <a:t>Proactive</a:t>
            </a:r>
          </a:p>
          <a:p>
            <a:pPr>
              <a:lnSpc>
                <a:spcPct val="100000"/>
              </a:lnSpc>
              <a:spcBef>
                <a:spcPct val="20000"/>
              </a:spcBef>
              <a:buFont typeface="+mj-lt"/>
              <a:buAutoNum type="alphaUcPeriod"/>
            </a:pPr>
            <a:r>
              <a:rPr lang="en-US" sz="3200" dirty="0" smtClean="0"/>
              <a:t>Confidence</a:t>
            </a:r>
          </a:p>
          <a:p>
            <a:pPr>
              <a:lnSpc>
                <a:spcPct val="100000"/>
              </a:lnSpc>
              <a:spcBef>
                <a:spcPct val="20000"/>
              </a:spcBef>
              <a:buFont typeface="+mj-lt"/>
              <a:buAutoNum type="alphaUcPeriod"/>
            </a:pPr>
            <a:r>
              <a:rPr lang="en-US" sz="3200" dirty="0" smtClean="0"/>
              <a:t>Readiness</a:t>
            </a:r>
          </a:p>
          <a:p>
            <a:pPr>
              <a:lnSpc>
                <a:spcPct val="100000"/>
              </a:lnSpc>
              <a:spcBef>
                <a:spcPct val="20000"/>
              </a:spcBef>
              <a:buFont typeface="+mj-lt"/>
              <a:buAutoNum type="alphaUcPeriod"/>
            </a:pPr>
            <a:r>
              <a:rPr lang="en-US" sz="3200" dirty="0" smtClean="0"/>
              <a:t>Ability</a:t>
            </a:r>
            <a:endParaRPr lang="en-US" sz="3200" dirty="0"/>
          </a:p>
        </p:txBody>
      </p:sp>
      <p:sp>
        <p:nvSpPr>
          <p:cNvPr id="5" name="Text Placeholder 4"/>
          <p:cNvSpPr>
            <a:spLocks noGrp="1"/>
          </p:cNvSpPr>
          <p:nvPr>
            <p:ph type="body" sz="quarter" idx="10"/>
          </p:nvPr>
        </p:nvSpPr>
        <p:spPr/>
        <p:txBody>
          <a:bodyPr/>
          <a:lstStyle/>
          <a:p>
            <a:r>
              <a:rPr lang="en-US" dirty="0"/>
              <a:t>(NS1-U2C1S1:KT5)</a:t>
            </a:r>
          </a:p>
        </p:txBody>
      </p:sp>
      <p:sp>
        <p:nvSpPr>
          <p:cNvPr id="7" name="CAI1"/>
          <p:cNvSpPr>
            <a:spLocks noChangeAspect="1"/>
          </p:cNvSpPr>
          <p:nvPr>
            <p:custDataLst>
              <p:tags r:id="rId3"/>
            </p:custDataLst>
          </p:nvPr>
        </p:nvSpPr>
        <p:spPr>
          <a:xfrm rot="10800000">
            <a:off x="381001" y="3810000"/>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endParaRPr lang="en-US" sz="3200" dirty="0"/>
          </a:p>
        </p:txBody>
      </p:sp>
    </p:spTree>
    <p:custDataLst>
      <p:tags r:id="rId1"/>
    </p:custDataLst>
    <p:extLst>
      <p:ext uri="{BB962C8B-B14F-4D97-AF65-F5344CB8AC3E}">
        <p14:creationId xmlns:p14="http://schemas.microsoft.com/office/powerpoint/2010/main" val="358959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4400" dirty="0" smtClean="0"/>
              <a:t>Taking the initiative and assuming part of the responsibility to make things happen</a:t>
            </a:r>
            <a:endParaRPr lang="en-US" sz="4400" dirty="0"/>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smtClean="0"/>
              <a:t>Proactive</a:t>
            </a:r>
          </a:p>
          <a:p>
            <a:pPr>
              <a:lnSpc>
                <a:spcPct val="100000"/>
              </a:lnSpc>
              <a:spcBef>
                <a:spcPct val="20000"/>
              </a:spcBef>
              <a:buFont typeface="+mj-lt"/>
              <a:buAutoNum type="alphaUcPeriod"/>
            </a:pPr>
            <a:r>
              <a:rPr lang="en-US" sz="3200" dirty="0" smtClean="0"/>
              <a:t>Willingness</a:t>
            </a:r>
          </a:p>
          <a:p>
            <a:pPr>
              <a:lnSpc>
                <a:spcPct val="100000"/>
              </a:lnSpc>
              <a:spcBef>
                <a:spcPct val="20000"/>
              </a:spcBef>
              <a:buFont typeface="+mj-lt"/>
              <a:buAutoNum type="alphaUcPeriod"/>
            </a:pPr>
            <a:r>
              <a:rPr lang="en-US" sz="3200" dirty="0" smtClean="0"/>
              <a:t>Readiness</a:t>
            </a:r>
          </a:p>
          <a:p>
            <a:pPr>
              <a:lnSpc>
                <a:spcPct val="100000"/>
              </a:lnSpc>
              <a:spcBef>
                <a:spcPct val="20000"/>
              </a:spcBef>
              <a:buFont typeface="+mj-lt"/>
              <a:buAutoNum type="alphaUcPeriod"/>
            </a:pPr>
            <a:r>
              <a:rPr lang="en-US" sz="3200" dirty="0" smtClean="0"/>
              <a:t>Ability</a:t>
            </a:r>
            <a:endParaRPr lang="en-US" sz="3200" dirty="0"/>
          </a:p>
        </p:txBody>
      </p:sp>
      <p:sp>
        <p:nvSpPr>
          <p:cNvPr id="5" name="Text Placeholder 4"/>
          <p:cNvSpPr>
            <a:spLocks noGrp="1"/>
          </p:cNvSpPr>
          <p:nvPr>
            <p:ph type="body" sz="quarter" idx="10"/>
          </p:nvPr>
        </p:nvSpPr>
        <p:spPr/>
        <p:txBody>
          <a:bodyPr/>
          <a:lstStyle/>
          <a:p>
            <a:r>
              <a:rPr lang="en-US" dirty="0"/>
              <a:t>(NS1-U2C1S1:KT6)</a:t>
            </a:r>
          </a:p>
        </p:txBody>
      </p:sp>
      <p:sp>
        <p:nvSpPr>
          <p:cNvPr id="7" name="CAI1"/>
          <p:cNvSpPr>
            <a:spLocks noChangeAspect="1"/>
          </p:cNvSpPr>
          <p:nvPr>
            <p:custDataLst>
              <p:tags r:id="rId3"/>
            </p:custDataLst>
          </p:nvPr>
        </p:nvSpPr>
        <p:spPr>
          <a:xfrm rot="10800000">
            <a:off x="381000" y="3237483"/>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endParaRPr lang="en-US" sz="3200" dirty="0"/>
          </a:p>
        </p:txBody>
      </p:sp>
    </p:spTree>
    <p:custDataLst>
      <p:tags r:id="rId1"/>
    </p:custDataLst>
    <p:extLst>
      <p:ext uri="{BB962C8B-B14F-4D97-AF65-F5344CB8AC3E}">
        <p14:creationId xmlns:p14="http://schemas.microsoft.com/office/powerpoint/2010/main" val="168574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ility3"/>
          <p:cNvSpPr>
            <a:spLocks noChangeArrowheads="1"/>
          </p:cNvSpPr>
          <p:nvPr/>
        </p:nvSpPr>
        <p:spPr bwMode="auto">
          <a:xfrm>
            <a:off x="3449638" y="5610250"/>
            <a:ext cx="12328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a:solidFill>
                  <a:srgbClr val="FFFFFF"/>
                </a:solidFill>
                <a:latin typeface="Calibri" pitchFamily="34" charset="0"/>
              </a:rPr>
              <a:t>t</a:t>
            </a:r>
            <a:r>
              <a:rPr kumimoji="0" lang="en-US" altLang="en-US" sz="2800" b="0" i="0" u="none" strike="noStrike" cap="none" normalizeH="0" baseline="0" dirty="0" smtClean="0">
                <a:ln>
                  <a:noFill/>
                </a:ln>
                <a:solidFill>
                  <a:srgbClr val="FFFFFF"/>
                </a:solidFill>
                <a:effectLst/>
                <a:latin typeface="Calibri" pitchFamily="34" charset="0"/>
                <a:cs typeface="Arial" pitchFamily="34" charset="0"/>
              </a:rPr>
              <a:t>o a task</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ability2"/>
          <p:cNvSpPr>
            <a:spLocks noChangeArrowheads="1"/>
          </p:cNvSpPr>
          <p:nvPr/>
        </p:nvSpPr>
        <p:spPr bwMode="auto">
          <a:xfrm>
            <a:off x="3449638" y="5162813"/>
            <a:ext cx="51716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a:solidFill>
                  <a:srgbClr val="FFFFFF"/>
                </a:solidFill>
                <a:latin typeface="Calibri" pitchFamily="34" charset="0"/>
              </a:rPr>
              <a:t>o</a:t>
            </a:r>
            <a:r>
              <a:rPr kumimoji="0" lang="en-US" altLang="en-US" sz="2800" b="0" i="0" u="none" strike="noStrike" cap="none" normalizeH="0" baseline="0" dirty="0" smtClean="0">
                <a:ln>
                  <a:noFill/>
                </a:ln>
                <a:solidFill>
                  <a:srgbClr val="FFFFFF"/>
                </a:solidFill>
                <a:effectLst/>
                <a:latin typeface="Calibri" pitchFamily="34" charset="0"/>
                <a:cs typeface="Arial" pitchFamily="34" charset="0"/>
              </a:rPr>
              <a:t>f a team member or a team brings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ability1"/>
          <p:cNvSpPr>
            <a:spLocks noChangeArrowheads="1"/>
          </p:cNvSpPr>
          <p:nvPr/>
        </p:nvSpPr>
        <p:spPr bwMode="auto">
          <a:xfrm>
            <a:off x="3449637" y="4705350"/>
            <a:ext cx="52464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FFFFFF"/>
                </a:solidFill>
                <a:effectLst/>
                <a:latin typeface="Calibri" pitchFamily="34" charset="0"/>
                <a:cs typeface="Arial" pitchFamily="34" charset="0"/>
              </a:rPr>
              <a:t>The knowledge, experience and skill</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ability"/>
          <p:cNvSpPr>
            <a:spLocks noChangeArrowheads="1"/>
          </p:cNvSpPr>
          <p:nvPr/>
        </p:nvSpPr>
        <p:spPr bwMode="auto">
          <a:xfrm>
            <a:off x="782638" y="4705350"/>
            <a:ext cx="12439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FFC000"/>
                </a:solidFill>
                <a:effectLst/>
                <a:latin typeface="Calibri" pitchFamily="34" charset="0"/>
                <a:cs typeface="Arial" pitchFamily="34" charset="0"/>
              </a:rPr>
              <a:t>Ability -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adiness2"/>
          <p:cNvSpPr>
            <a:spLocks noChangeArrowheads="1"/>
          </p:cNvSpPr>
          <p:nvPr/>
        </p:nvSpPr>
        <p:spPr bwMode="auto">
          <a:xfrm>
            <a:off x="3449638" y="4020113"/>
            <a:ext cx="49798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a:solidFill>
                  <a:srgbClr val="FFFFFF"/>
                </a:solidFill>
                <a:latin typeface="Calibri" pitchFamily="34" charset="0"/>
              </a:rPr>
              <a:t>c</a:t>
            </a:r>
            <a:r>
              <a:rPr kumimoji="0" lang="en-US" altLang="en-US" sz="2800" b="0" i="0" u="none" strike="noStrike" cap="none" normalizeH="0" baseline="0" dirty="0" smtClean="0">
                <a:ln>
                  <a:noFill/>
                </a:ln>
                <a:solidFill>
                  <a:srgbClr val="FFFFFF"/>
                </a:solidFill>
                <a:effectLst/>
                <a:latin typeface="Calibri" pitchFamily="34" charset="0"/>
                <a:cs typeface="Arial" pitchFamily="34" charset="0"/>
              </a:rPr>
              <a:t>arry out a particular task or tasks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adiness1"/>
          <p:cNvSpPr>
            <a:spLocks noChangeArrowheads="1"/>
          </p:cNvSpPr>
          <p:nvPr/>
        </p:nvSpPr>
        <p:spPr bwMode="auto">
          <a:xfrm>
            <a:off x="3449637" y="3591726"/>
            <a:ext cx="519148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FFFFFF"/>
                </a:solidFill>
                <a:effectLst/>
                <a:latin typeface="Calibri" pitchFamily="34" charset="0"/>
                <a:cs typeface="Arial" pitchFamily="34" charset="0"/>
              </a:rPr>
              <a:t>How prepared a team member is to</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adiness"/>
          <p:cNvSpPr>
            <a:spLocks noChangeArrowheads="1"/>
          </p:cNvSpPr>
          <p:nvPr/>
        </p:nvSpPr>
        <p:spPr bwMode="auto">
          <a:xfrm>
            <a:off x="782638" y="3591727"/>
            <a:ext cx="17692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FFC000"/>
                </a:solidFill>
                <a:effectLst/>
                <a:latin typeface="Calibri" pitchFamily="34" charset="0"/>
                <a:cs typeface="Arial" pitchFamily="34" charset="0"/>
              </a:rPr>
              <a:t>Readiness -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followership3"/>
          <p:cNvSpPr>
            <a:spLocks noChangeArrowheads="1"/>
          </p:cNvSpPr>
          <p:nvPr/>
        </p:nvSpPr>
        <p:spPr bwMode="auto">
          <a:xfrm>
            <a:off x="3449638" y="2995283"/>
            <a:ext cx="26913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a:solidFill>
                  <a:srgbClr val="FFFFFF"/>
                </a:solidFill>
                <a:latin typeface="Calibri" pitchFamily="34" charset="0"/>
              </a:rPr>
              <a:t>s</a:t>
            </a:r>
            <a:r>
              <a:rPr kumimoji="0" lang="en-US" altLang="en-US" sz="2800" b="0" i="0" u="none" strike="noStrike" cap="none" normalizeH="0" baseline="0" dirty="0" smtClean="0">
                <a:ln>
                  <a:noFill/>
                </a:ln>
                <a:solidFill>
                  <a:srgbClr val="FFFFFF"/>
                </a:solidFill>
                <a:effectLst/>
                <a:latin typeface="Calibri" pitchFamily="34" charset="0"/>
                <a:cs typeface="Arial" pitchFamily="34" charset="0"/>
              </a:rPr>
              <a:t>ucceed at leading</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followership2"/>
          <p:cNvSpPr>
            <a:spLocks noChangeArrowheads="1"/>
          </p:cNvSpPr>
          <p:nvPr/>
        </p:nvSpPr>
        <p:spPr bwMode="auto">
          <a:xfrm>
            <a:off x="3449638" y="2584450"/>
            <a:ext cx="43343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a:solidFill>
                  <a:srgbClr val="FFFFFF"/>
                </a:solidFill>
                <a:latin typeface="Calibri" pitchFamily="34" charset="0"/>
              </a:rPr>
              <a:t>a</a:t>
            </a:r>
            <a:r>
              <a:rPr kumimoji="0" lang="en-US" altLang="en-US" sz="2800" b="0" i="0" u="none" strike="noStrike" cap="none" normalizeH="0" baseline="0" dirty="0" smtClean="0">
                <a:ln>
                  <a:noFill/>
                </a:ln>
                <a:solidFill>
                  <a:srgbClr val="FFFFFF"/>
                </a:solidFill>
                <a:effectLst/>
                <a:latin typeface="Calibri" pitchFamily="34" charset="0"/>
                <a:cs typeface="Arial" pitchFamily="34" charset="0"/>
              </a:rPr>
              <a:t>nd actions that help a leader</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followership1"/>
          <p:cNvSpPr>
            <a:spLocks noChangeArrowheads="1"/>
          </p:cNvSpPr>
          <p:nvPr/>
        </p:nvSpPr>
        <p:spPr bwMode="auto">
          <a:xfrm>
            <a:off x="3449638" y="2157413"/>
            <a:ext cx="50206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FFFFFF"/>
                </a:solidFill>
                <a:effectLst/>
                <a:latin typeface="Calibri" pitchFamily="34" charset="0"/>
                <a:cs typeface="Arial" pitchFamily="34" charset="0"/>
              </a:rPr>
              <a:t>Displaying the attitudes, behaviors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followership"/>
          <p:cNvSpPr>
            <a:spLocks noChangeArrowheads="1"/>
          </p:cNvSpPr>
          <p:nvPr/>
        </p:nvSpPr>
        <p:spPr bwMode="auto">
          <a:xfrm>
            <a:off x="782638" y="2157413"/>
            <a:ext cx="218066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FFC000"/>
                </a:solidFill>
                <a:effectLst/>
                <a:latin typeface="Calibri" pitchFamily="34" charset="0"/>
                <a:cs typeface="Arial" pitchFamily="34" charset="0"/>
              </a:rPr>
              <a:t>Followership -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Key terms"/>
          <p:cNvSpPr>
            <a:spLocks noGrp="1"/>
          </p:cNvSpPr>
          <p:nvPr>
            <p:ph type="body" sz="quarter" idx="12"/>
          </p:nvPr>
        </p:nvSpPr>
        <p:spPr>
          <a:xfrm>
            <a:off x="1466196" y="428298"/>
            <a:ext cx="4572000" cy="609600"/>
          </a:xfrm>
          <a:prstGeom prst="rect">
            <a:avLst/>
          </a:prstGeom>
        </p:spPr>
        <p:txBody>
          <a:bodyPr wrap="none">
            <a:spAutoFit/>
          </a:bodyPr>
          <a:lstStyle/>
          <a:p>
            <a:r>
              <a:rPr lang="en-US" sz="4400" b="1" dirty="0" smtClean="0">
                <a:solidFill>
                  <a:schemeClr val="bg1"/>
                </a:solidFill>
              </a:rPr>
              <a:t>Key Terms</a:t>
            </a:r>
            <a:endParaRPr lang="en-US" sz="4400" b="1" dirty="0">
              <a:solidFill>
                <a:schemeClr val="bg1"/>
              </a:solidFill>
            </a:endParaRPr>
          </a:p>
        </p:txBody>
      </p:sp>
    </p:spTree>
    <p:extLst>
      <p:ext uri="{BB962C8B-B14F-4D97-AF65-F5344CB8AC3E}">
        <p14:creationId xmlns:p14="http://schemas.microsoft.com/office/powerpoint/2010/main" val="4040004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0" grpId="0"/>
      <p:bldP spid="13" grpId="0"/>
      <p:bldP spid="9" grpId="0"/>
      <p:bldP spid="12" grpId="0"/>
      <p:bldP spid="6"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active3"/>
          <p:cNvSpPr>
            <a:spLocks noChangeArrowheads="1"/>
          </p:cNvSpPr>
          <p:nvPr/>
        </p:nvSpPr>
        <p:spPr bwMode="auto">
          <a:xfrm>
            <a:off x="3449638" y="6114762"/>
            <a:ext cx="20774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a:solidFill>
                  <a:srgbClr val="FFFFFF"/>
                </a:solidFill>
                <a:latin typeface="Calibri" pitchFamily="34" charset="0"/>
              </a:rPr>
              <a:t>t</a:t>
            </a:r>
            <a:r>
              <a:rPr lang="en-US" altLang="en-US" sz="2800" dirty="0" smtClean="0">
                <a:solidFill>
                  <a:srgbClr val="FFFFFF"/>
                </a:solidFill>
                <a:latin typeface="Calibri" pitchFamily="34" charset="0"/>
              </a:rPr>
              <a:t>hings happen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proactive2"/>
          <p:cNvSpPr>
            <a:spLocks noChangeArrowheads="1"/>
          </p:cNvSpPr>
          <p:nvPr/>
        </p:nvSpPr>
        <p:spPr bwMode="auto">
          <a:xfrm>
            <a:off x="3449638" y="5667325"/>
            <a:ext cx="49113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a:solidFill>
                  <a:srgbClr val="FFFFFF"/>
                </a:solidFill>
                <a:latin typeface="Calibri" pitchFamily="34" charset="0"/>
              </a:rPr>
              <a:t>p</a:t>
            </a:r>
            <a:r>
              <a:rPr lang="en-US" altLang="en-US" sz="2800" dirty="0" smtClean="0">
                <a:solidFill>
                  <a:srgbClr val="FFFFFF"/>
                </a:solidFill>
                <a:latin typeface="Calibri" pitchFamily="34" charset="0"/>
              </a:rPr>
              <a:t>art of the responsibility to make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proactive1"/>
          <p:cNvSpPr>
            <a:spLocks noChangeArrowheads="1"/>
          </p:cNvSpPr>
          <p:nvPr/>
        </p:nvSpPr>
        <p:spPr bwMode="auto">
          <a:xfrm>
            <a:off x="3449637" y="5209862"/>
            <a:ext cx="491512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FFFFFF"/>
                </a:solidFill>
                <a:effectLst/>
                <a:latin typeface="Calibri" pitchFamily="34" charset="0"/>
                <a:cs typeface="Arial" pitchFamily="34" charset="0"/>
              </a:rPr>
              <a:t>Taking the initiative and assuming</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proactive"/>
          <p:cNvSpPr>
            <a:spLocks noChangeArrowheads="1"/>
          </p:cNvSpPr>
          <p:nvPr/>
        </p:nvSpPr>
        <p:spPr bwMode="auto">
          <a:xfrm>
            <a:off x="782638" y="5225628"/>
            <a:ext cx="158889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FFC000"/>
                </a:solidFill>
                <a:effectLst/>
                <a:latin typeface="Calibri" pitchFamily="34" charset="0"/>
                <a:cs typeface="Arial" pitchFamily="34" charset="0"/>
              </a:rPr>
              <a:t>Proactive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confidence3"/>
          <p:cNvSpPr>
            <a:spLocks noChangeArrowheads="1"/>
          </p:cNvSpPr>
          <p:nvPr/>
        </p:nvSpPr>
        <p:spPr bwMode="auto">
          <a:xfrm>
            <a:off x="3428612" y="4724323"/>
            <a:ext cx="20717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a:solidFill>
                  <a:srgbClr val="FFFFFF"/>
                </a:solidFill>
                <a:latin typeface="Calibri" pitchFamily="34" charset="0"/>
              </a:rPr>
              <a:t>s</a:t>
            </a:r>
            <a:r>
              <a:rPr lang="en-US" altLang="en-US" sz="2800" dirty="0" smtClean="0">
                <a:solidFill>
                  <a:srgbClr val="FFFFFF"/>
                </a:solidFill>
                <a:latin typeface="Calibri" pitchFamily="34" charset="0"/>
              </a:rPr>
              <a:t>elf-assurance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confidence2"/>
          <p:cNvSpPr>
            <a:spLocks noChangeArrowheads="1"/>
          </p:cNvSpPr>
          <p:nvPr/>
        </p:nvSpPr>
        <p:spPr bwMode="auto">
          <a:xfrm>
            <a:off x="3449638" y="4335433"/>
            <a:ext cx="49400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a:solidFill>
                  <a:srgbClr val="FFFFFF"/>
                </a:solidFill>
                <a:latin typeface="Calibri" pitchFamily="34" charset="0"/>
              </a:rPr>
              <a:t>i</a:t>
            </a:r>
            <a:r>
              <a:rPr lang="en-US" altLang="en-US" sz="2800" dirty="0" smtClean="0">
                <a:solidFill>
                  <a:srgbClr val="FFFFFF"/>
                </a:solidFill>
                <a:latin typeface="Calibri" pitchFamily="34" charset="0"/>
              </a:rPr>
              <a:t>n a right, proper or effective way;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confidence1"/>
          <p:cNvSpPr>
            <a:spLocks noChangeArrowheads="1"/>
          </p:cNvSpPr>
          <p:nvPr/>
        </p:nvSpPr>
        <p:spPr bwMode="auto">
          <a:xfrm>
            <a:off x="3449637" y="3907046"/>
            <a:ext cx="51394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FFFFFF"/>
                </a:solidFill>
                <a:effectLst/>
                <a:latin typeface="Calibri" pitchFamily="34" charset="0"/>
                <a:cs typeface="Arial" pitchFamily="34" charset="0"/>
              </a:rPr>
              <a:t>Faith or belief that a person will act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confidence"/>
          <p:cNvSpPr>
            <a:spLocks noChangeArrowheads="1"/>
          </p:cNvSpPr>
          <p:nvPr/>
        </p:nvSpPr>
        <p:spPr bwMode="auto">
          <a:xfrm>
            <a:off x="782638" y="3907047"/>
            <a:ext cx="1865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FFC000"/>
                </a:solidFill>
                <a:effectLst/>
                <a:latin typeface="Calibri" pitchFamily="34" charset="0"/>
                <a:cs typeface="Arial" pitchFamily="34" charset="0"/>
              </a:rPr>
              <a:t>Confidence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willingness4"/>
          <p:cNvSpPr>
            <a:spLocks noChangeArrowheads="1"/>
          </p:cNvSpPr>
          <p:nvPr/>
        </p:nvSpPr>
        <p:spPr bwMode="auto">
          <a:xfrm>
            <a:off x="3449637" y="3394658"/>
            <a:ext cx="25590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a:solidFill>
                  <a:srgbClr val="FFFFFF"/>
                </a:solidFill>
                <a:latin typeface="Calibri" pitchFamily="34" charset="0"/>
              </a:rPr>
              <a:t>a</a:t>
            </a:r>
            <a:r>
              <a:rPr lang="en-US" altLang="en-US" sz="2800" dirty="0" smtClean="0">
                <a:solidFill>
                  <a:srgbClr val="FFFFFF"/>
                </a:solidFill>
                <a:latin typeface="Calibri" pitchFamily="34" charset="0"/>
              </a:rPr>
              <a:t>ccomplish a task</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willingness3"/>
          <p:cNvSpPr>
            <a:spLocks noChangeArrowheads="1"/>
          </p:cNvSpPr>
          <p:nvPr/>
        </p:nvSpPr>
        <p:spPr bwMode="auto">
          <a:xfrm>
            <a:off x="3449638" y="2995283"/>
            <a:ext cx="465114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smtClean="0">
                <a:solidFill>
                  <a:srgbClr val="FFFFFF"/>
                </a:solidFill>
                <a:latin typeface="Calibri" pitchFamily="34" charset="0"/>
              </a:rPr>
              <a:t>commitment and motivation to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willingness2"/>
          <p:cNvSpPr>
            <a:spLocks noChangeArrowheads="1"/>
          </p:cNvSpPr>
          <p:nvPr/>
        </p:nvSpPr>
        <p:spPr bwMode="auto">
          <a:xfrm>
            <a:off x="3449638" y="2584450"/>
            <a:ext cx="42521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a:solidFill>
                  <a:srgbClr val="FFFFFF"/>
                </a:solidFill>
                <a:latin typeface="Calibri" pitchFamily="34" charset="0"/>
              </a:rPr>
              <a:t>o</a:t>
            </a:r>
            <a:r>
              <a:rPr lang="en-US" altLang="en-US" sz="2800" dirty="0" smtClean="0">
                <a:solidFill>
                  <a:srgbClr val="FFFFFF"/>
                </a:solidFill>
                <a:latin typeface="Calibri" pitchFamily="34" charset="0"/>
              </a:rPr>
              <a:t>r a team shows confidence,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willingness1"/>
          <p:cNvSpPr>
            <a:spLocks noChangeArrowheads="1"/>
          </p:cNvSpPr>
          <p:nvPr/>
        </p:nvSpPr>
        <p:spPr bwMode="auto">
          <a:xfrm>
            <a:off x="3449638" y="2157413"/>
            <a:ext cx="53867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FFFFFF"/>
                </a:solidFill>
                <a:effectLst/>
                <a:latin typeface="Calibri" pitchFamily="34" charset="0"/>
                <a:cs typeface="Arial" pitchFamily="34" charset="0"/>
              </a:rPr>
              <a:t>The degree to which a team member</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willingness"/>
          <p:cNvSpPr>
            <a:spLocks noChangeArrowheads="1"/>
          </p:cNvSpPr>
          <p:nvPr/>
        </p:nvSpPr>
        <p:spPr bwMode="auto">
          <a:xfrm>
            <a:off x="782638" y="2157413"/>
            <a:ext cx="18915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FFC000"/>
                </a:solidFill>
                <a:effectLst/>
                <a:latin typeface="Calibri" pitchFamily="34" charset="0"/>
                <a:cs typeface="Arial" pitchFamily="34" charset="0"/>
              </a:rPr>
              <a:t>Willingness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Key terms"/>
          <p:cNvSpPr>
            <a:spLocks noGrp="1"/>
          </p:cNvSpPr>
          <p:nvPr>
            <p:ph type="body" sz="quarter" idx="12"/>
          </p:nvPr>
        </p:nvSpPr>
        <p:spPr>
          <a:xfrm>
            <a:off x="1466196" y="428298"/>
            <a:ext cx="4572000" cy="609600"/>
          </a:xfrm>
          <a:prstGeom prst="rect">
            <a:avLst/>
          </a:prstGeom>
        </p:spPr>
        <p:txBody>
          <a:bodyPr wrap="none">
            <a:spAutoFit/>
          </a:bodyPr>
          <a:lstStyle/>
          <a:p>
            <a:r>
              <a:rPr lang="en-US" sz="4400" b="1" dirty="0" smtClean="0">
                <a:solidFill>
                  <a:schemeClr val="bg1"/>
                </a:solidFill>
              </a:rPr>
              <a:t>Key Terms</a:t>
            </a:r>
            <a:endParaRPr lang="en-US" sz="4400" b="1" dirty="0">
              <a:solidFill>
                <a:schemeClr val="bg1"/>
              </a:solidFill>
            </a:endParaRPr>
          </a:p>
        </p:txBody>
      </p:sp>
    </p:spTree>
    <p:extLst>
      <p:ext uri="{BB962C8B-B14F-4D97-AF65-F5344CB8AC3E}">
        <p14:creationId xmlns:p14="http://schemas.microsoft.com/office/powerpoint/2010/main" val="2703431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0" grpId="0"/>
      <p:bldP spid="16" grpId="0"/>
      <p:bldP spid="13" grpId="0"/>
      <p:bldP spid="9" grpId="0"/>
      <p:bldP spid="15" grpId="0"/>
      <p:bldP spid="12" grpId="0"/>
      <p:bldP spid="6"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209549" y="190500"/>
            <a:ext cx="8934451" cy="1187450"/>
          </a:xfrm>
        </p:spPr>
        <p:txBody>
          <a:bodyPr>
            <a:noAutofit/>
          </a:bodyPr>
          <a:lstStyle/>
          <a:p>
            <a:r>
              <a:rPr lang="en-US" sz="4400" dirty="0"/>
              <a:t>List 2-3 qualities </a:t>
            </a:r>
            <a:r>
              <a:rPr lang="en-US" sz="4400" dirty="0" smtClean="0"/>
              <a:t>of a </a:t>
            </a:r>
            <a:r>
              <a:rPr lang="en-US" sz="4400" dirty="0"/>
              <a:t>good follower.</a:t>
            </a:r>
          </a:p>
        </p:txBody>
      </p:sp>
      <p:grpSp>
        <p:nvGrpSpPr>
          <p:cNvPr id="9" name="Group 8"/>
          <p:cNvGrpSpPr/>
          <p:nvPr/>
        </p:nvGrpSpPr>
        <p:grpSpPr>
          <a:xfrm>
            <a:off x="2752724" y="6136098"/>
            <a:ext cx="342900" cy="381000"/>
            <a:chOff x="4156144" y="6248400"/>
            <a:chExt cx="342900" cy="381000"/>
          </a:xfrm>
        </p:grpSpPr>
        <p:pic>
          <p:nvPicPr>
            <p:cNvPr id="10" name="Picture 9"/>
            <p:cNvPicPr>
              <a:picLocks noChangeAspect="1"/>
            </p:cNvPicPr>
            <p:nvPr/>
          </p:nvPicPr>
          <p:blipFill rotWithShape="1">
            <a:blip r:embed="rId5"/>
            <a:srcRect l="14050" r="80335" b="-2564"/>
            <a:stretch/>
          </p:blipFill>
          <p:spPr>
            <a:xfrm>
              <a:off x="4191000" y="6248400"/>
              <a:ext cx="304800" cy="381000"/>
            </a:xfrm>
            <a:prstGeom prst="rect">
              <a:avLst/>
            </a:prstGeom>
          </p:spPr>
        </p:pic>
        <p:sp>
          <p:nvSpPr>
            <p:cNvPr id="11" name="Rectangle 10"/>
            <p:cNvSpPr/>
            <p:nvPr/>
          </p:nvSpPr>
          <p:spPr>
            <a:xfrm>
              <a:off x="4156144" y="6253162"/>
              <a:ext cx="342900" cy="371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solidFill>
                  <a:prstClr val="white"/>
                </a:solidFill>
              </a:endParaRPr>
            </a:p>
          </p:txBody>
        </p:sp>
      </p:grpSp>
      <p:sp>
        <p:nvSpPr>
          <p:cNvPr id="12" name="TextBox 11"/>
          <p:cNvSpPr txBox="1"/>
          <p:nvPr/>
        </p:nvSpPr>
        <p:spPr>
          <a:xfrm>
            <a:off x="209549" y="5334000"/>
            <a:ext cx="5429251" cy="769441"/>
          </a:xfrm>
          <a:prstGeom prst="rect">
            <a:avLst/>
          </a:prstGeom>
          <a:noFill/>
        </p:spPr>
        <p:txBody>
          <a:bodyPr wrap="square" rtlCol="0">
            <a:spAutoFit/>
          </a:bodyPr>
          <a:lstStyle/>
          <a:p>
            <a:pPr algn="ctr"/>
            <a:r>
              <a:rPr lang="en-US" sz="2400" b="1" dirty="0" smtClean="0">
                <a:solidFill>
                  <a:srgbClr val="F8F8F8"/>
                </a:solidFill>
              </a:rPr>
              <a:t>Note to Instructors: </a:t>
            </a:r>
          </a:p>
          <a:p>
            <a:pPr algn="ctr"/>
            <a:r>
              <a:rPr lang="en-US" sz="2000" dirty="0" smtClean="0">
                <a:solidFill>
                  <a:srgbClr val="F8F8F8"/>
                </a:solidFill>
              </a:rPr>
              <a:t>Click the Show/Hide Response Display Button </a:t>
            </a:r>
            <a:endParaRPr lang="en-US" sz="2000" dirty="0">
              <a:solidFill>
                <a:srgbClr val="F8F8F8"/>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5576595"/>
            <a:ext cx="1062281" cy="1018362"/>
          </a:xfrm>
          <a:prstGeom prst="rect">
            <a:avLst/>
          </a:prstGeom>
        </p:spPr>
      </p:pic>
      <p:sp>
        <p:nvSpPr>
          <p:cNvPr id="3" name="Flowchart: Card 2"/>
          <p:cNvSpPr/>
          <p:nvPr/>
        </p:nvSpPr>
        <p:spPr>
          <a:xfrm rot="10800000" flipH="1">
            <a:off x="209549" y="1301507"/>
            <a:ext cx="8705851" cy="3880092"/>
          </a:xfrm>
          <a:prstGeom prst="flowChartPunchedCard">
            <a:avLst/>
          </a:prstGeom>
          <a:solidFill>
            <a:srgbClr val="FFFFC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381000" y="1347888"/>
            <a:ext cx="574196" cy="2862322"/>
          </a:xfrm>
          <a:prstGeom prst="rect">
            <a:avLst/>
          </a:prstGeom>
        </p:spPr>
        <p:txBody>
          <a:bodyPr wrap="none">
            <a:spAutoFit/>
          </a:bodyPr>
          <a:lstStyle/>
          <a:p>
            <a:pPr>
              <a:lnSpc>
                <a:spcPct val="150000"/>
              </a:lnSpc>
            </a:pPr>
            <a:r>
              <a:rPr lang="en-US" sz="4000" dirty="0" smtClean="0">
                <a:solidFill>
                  <a:prstClr val="black"/>
                </a:solidFill>
                <a:effectLst>
                  <a:outerShdw blurRad="38100" dist="38100" dir="2700000" algn="tl">
                    <a:srgbClr val="000000">
                      <a:alpha val="43137"/>
                    </a:srgbClr>
                  </a:outerShdw>
                </a:effectLst>
              </a:rPr>
              <a:t>1.</a:t>
            </a:r>
          </a:p>
          <a:p>
            <a:pPr>
              <a:lnSpc>
                <a:spcPct val="150000"/>
              </a:lnSpc>
            </a:pPr>
            <a:r>
              <a:rPr lang="en-US" sz="4000" dirty="0" smtClean="0">
                <a:solidFill>
                  <a:prstClr val="black"/>
                </a:solidFill>
                <a:effectLst>
                  <a:outerShdw blurRad="38100" dist="38100" dir="2700000" algn="tl">
                    <a:srgbClr val="000000">
                      <a:alpha val="43137"/>
                    </a:srgbClr>
                  </a:outerShdw>
                </a:effectLst>
              </a:rPr>
              <a:t>2.</a:t>
            </a:r>
          </a:p>
          <a:p>
            <a:pPr>
              <a:lnSpc>
                <a:spcPct val="150000"/>
              </a:lnSpc>
            </a:pPr>
            <a:r>
              <a:rPr lang="en-US" sz="4000" dirty="0" smtClean="0">
                <a:solidFill>
                  <a:prstClr val="black"/>
                </a:solidFill>
                <a:effectLst>
                  <a:outerShdw blurRad="38100" dist="38100" dir="2700000" algn="tl">
                    <a:srgbClr val="000000">
                      <a:alpha val="43137"/>
                    </a:srgbClr>
                  </a:outerShdw>
                </a:effectLst>
              </a:rPr>
              <a:t>3.</a:t>
            </a:r>
            <a:endParaRPr lang="en-US" sz="4000" dirty="0">
              <a:solidFill>
                <a:prstClr val="black"/>
              </a:solidFill>
              <a:effectLst>
                <a:outerShdw blurRad="38100" dist="38100" dir="2700000" algn="tl">
                  <a:srgbClr val="000000">
                    <a:alpha val="43137"/>
                  </a:srgbClr>
                </a:outerShdw>
              </a:effectLst>
            </a:endParaRPr>
          </a:p>
        </p:txBody>
      </p:sp>
    </p:spTree>
    <p:custDataLst>
      <p:tags r:id="rId2"/>
    </p:custDataLst>
    <p:controls>
      <mc:AlternateContent xmlns:mc="http://schemas.openxmlformats.org/markup-compatibility/2006">
        <mc:Choice xmlns:v="urn:schemas-microsoft-com:vml" Requires="v">
          <p:control spid="1057" name="ShockwaveFlash2" r:id="rId3" imgW="1136520" imgH="1365120"/>
        </mc:Choice>
        <mc:Fallback>
          <p:control name="ShockwaveFlash2" r:id="rId3" imgW="1136520" imgH="1365120">
            <p:pic>
              <p:nvPicPr>
                <p:cNvPr id="14" name="ShockwaveFlash2"/>
                <p:cNvPicPr>
                  <a:picLocks/>
                </p:cNvPicPr>
                <p:nvPr/>
              </p:nvPicPr>
              <p:blipFill>
                <a:blip r:embed="rId7"/>
                <a:stretch>
                  <a:fillRect/>
                </a:stretch>
              </p:blipFill>
              <p:spPr>
                <a:xfrm>
                  <a:off x="7778262" y="5334000"/>
                  <a:ext cx="1137138" cy="1365115"/>
                </a:xfrm>
                <a:prstGeom prst="rect">
                  <a:avLst/>
                </a:prstGeom>
              </p:spPr>
            </p:pic>
          </p:control>
        </mc:Fallback>
      </mc:AlternateContent>
    </p:controls>
    <p:extLst>
      <p:ext uri="{BB962C8B-B14F-4D97-AF65-F5344CB8AC3E}">
        <p14:creationId xmlns:p14="http://schemas.microsoft.com/office/powerpoint/2010/main" val="1876087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a:bodyPr>
          <a:lstStyle/>
          <a:p>
            <a:r>
              <a:rPr lang="en-US" sz="5400" dirty="0" smtClean="0"/>
              <a:t>Are you better at leading or following?</a:t>
            </a:r>
            <a:endParaRPr lang="en-US" sz="5400" dirty="0"/>
          </a:p>
        </p:txBody>
      </p:sp>
      <p:sp>
        <p:nvSpPr>
          <p:cNvPr id="3" name="TPAnswers"/>
          <p:cNvSpPr>
            <a:spLocks noGrp="1"/>
          </p:cNvSpPr>
          <p:nvPr>
            <p:ph type="body" idx="1"/>
            <p:custDataLst>
              <p:tags r:id="rId2"/>
            </p:custDataLst>
          </p:nvPr>
        </p:nvSpPr>
        <p:spPr>
          <a:xfrm>
            <a:off x="644692" y="2743200"/>
            <a:ext cx="7010400" cy="2976563"/>
          </a:xfrm>
        </p:spPr>
        <p:txBody>
          <a:bodyPr>
            <a:noAutofit/>
          </a:bodyPr>
          <a:lstStyle/>
          <a:p>
            <a:pPr marL="639763" indent="-639763">
              <a:lnSpc>
                <a:spcPct val="100000"/>
              </a:lnSpc>
              <a:spcBef>
                <a:spcPct val="20000"/>
              </a:spcBef>
              <a:buFont typeface="+mj-lt"/>
              <a:buAutoNum type="alphaUcPeriod"/>
            </a:pPr>
            <a:r>
              <a:rPr lang="en-US" sz="3200" dirty="0" smtClean="0"/>
              <a:t>I am a better leader than a follower.</a:t>
            </a:r>
          </a:p>
          <a:p>
            <a:pPr marL="639763" indent="-639763">
              <a:lnSpc>
                <a:spcPct val="100000"/>
              </a:lnSpc>
              <a:spcBef>
                <a:spcPct val="20000"/>
              </a:spcBef>
              <a:buFont typeface="+mj-lt"/>
              <a:buAutoNum type="alphaUcPeriod"/>
            </a:pPr>
            <a:r>
              <a:rPr lang="en-US" sz="3200" dirty="0" smtClean="0"/>
              <a:t>I am a better follower than a leader.</a:t>
            </a:r>
          </a:p>
          <a:p>
            <a:pPr marL="639763" indent="-639763">
              <a:lnSpc>
                <a:spcPct val="100000"/>
              </a:lnSpc>
              <a:spcBef>
                <a:spcPct val="20000"/>
              </a:spcBef>
              <a:buFont typeface="+mj-lt"/>
              <a:buAutoNum type="alphaUcPeriod"/>
            </a:pPr>
            <a:r>
              <a:rPr lang="en-US" sz="3200" dirty="0" smtClean="0"/>
              <a:t>I am pretty good at both leading and following.</a:t>
            </a:r>
          </a:p>
          <a:p>
            <a:pPr marL="639763" indent="-639763">
              <a:lnSpc>
                <a:spcPct val="100000"/>
              </a:lnSpc>
              <a:spcBef>
                <a:spcPct val="20000"/>
              </a:spcBef>
              <a:buFont typeface="+mj-lt"/>
              <a:buAutoNum type="alphaUcPeriod"/>
            </a:pPr>
            <a:r>
              <a:rPr lang="en-US" sz="3200" dirty="0" smtClean="0"/>
              <a:t>I am not very good (yet) at either leading or following; need some practice.</a:t>
            </a:r>
            <a:endParaRPr lang="en-US" sz="3200" dirty="0"/>
          </a:p>
        </p:txBody>
      </p:sp>
      <p:sp>
        <p:nvSpPr>
          <p:cNvPr id="5" name="Text Placeholder 4"/>
          <p:cNvSpPr>
            <a:spLocks noGrp="1"/>
          </p:cNvSpPr>
          <p:nvPr>
            <p:ph type="body" sz="quarter" idx="10"/>
          </p:nvPr>
        </p:nvSpPr>
        <p:spPr/>
        <p:txBody>
          <a:bodyPr/>
          <a:lstStyle/>
          <a:p>
            <a:r>
              <a:rPr lang="en-US" dirty="0"/>
              <a:t>(NS1-U2C1S1:LQ1)</a:t>
            </a:r>
          </a:p>
        </p:txBody>
      </p:sp>
      <p:sp>
        <p:nvSpPr>
          <p:cNvPr id="7" name="TPChart"/>
          <p:cNvSpPr txBox="1">
            <a:spLocks/>
          </p:cNvSpPr>
          <p:nvPr>
            <p:custDataLst>
              <p:tags r:id="rId3"/>
            </p:custDataLst>
          </p:nvPr>
        </p:nvSpPr>
        <p:spPr>
          <a:xfrm>
            <a:off x="6858000" y="2743200"/>
            <a:ext cx="1727200" cy="2976563"/>
          </a:xfrm>
          <a:prstGeom prst="rect">
            <a:avLst/>
          </a:prstGeom>
        </p:spPr>
        <p:txBody>
          <a:bodyPr vert="horz" lIns="91440" tIns="45720" rIns="91440" bIns="45720" rtlCol="0">
            <a:no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9763" indent="-639763" algn="r">
              <a:lnSpc>
                <a:spcPct val="100000"/>
              </a:lnSpc>
              <a:spcBef>
                <a:spcPct val="20000"/>
              </a:spcBef>
              <a:buNone/>
            </a:pPr>
            <a:r>
              <a:rPr lang="en-US" sz="3200" smtClean="0"/>
              <a:t>1</a:t>
            </a:r>
          </a:p>
          <a:p>
            <a:pPr marL="639763" indent="-639763" algn="r">
              <a:lnSpc>
                <a:spcPct val="100000"/>
              </a:lnSpc>
              <a:spcBef>
                <a:spcPct val="20000"/>
              </a:spcBef>
              <a:buNone/>
            </a:pPr>
            <a:r>
              <a:rPr lang="en-US" sz="3200" smtClean="0"/>
              <a:t>1</a:t>
            </a:r>
          </a:p>
          <a:p>
            <a:pPr marL="639763" indent="-639763" algn="r">
              <a:lnSpc>
                <a:spcPct val="100000"/>
              </a:lnSpc>
              <a:spcBef>
                <a:spcPct val="20000"/>
              </a:spcBef>
              <a:buNone/>
            </a:pPr>
            <a:r>
              <a:rPr lang="en-US" sz="3200" smtClean="0"/>
              <a:t>1</a:t>
            </a:r>
            <a:br>
              <a:rPr lang="en-US" sz="3200" smtClean="0"/>
            </a:br>
            <a:endParaRPr lang="en-US" sz="3200" smtClean="0"/>
          </a:p>
          <a:p>
            <a:pPr marL="639763" indent="-639763" algn="r">
              <a:lnSpc>
                <a:spcPct val="100000"/>
              </a:lnSpc>
              <a:spcBef>
                <a:spcPct val="20000"/>
              </a:spcBef>
              <a:buNone/>
            </a:pPr>
            <a:r>
              <a:rPr lang="en-US" sz="3200" smtClean="0"/>
              <a:t>1</a:t>
            </a:r>
            <a:br>
              <a:rPr lang="en-US" sz="3200" smtClean="0"/>
            </a:br>
            <a:r>
              <a:rPr lang="en-US" sz="3200" smtClean="0"/>
              <a:t/>
            </a:r>
            <a:br>
              <a:rPr lang="en-US" sz="3200" smtClean="0"/>
            </a:br>
            <a:endParaRPr lang="en-US" sz="3200" dirty="0"/>
          </a:p>
        </p:txBody>
      </p:sp>
    </p:spTree>
    <p:custDataLst>
      <p:tags r:id="rId1"/>
    </p:custDataLst>
    <p:extLst>
      <p:ext uri="{BB962C8B-B14F-4D97-AF65-F5344CB8AC3E}">
        <p14:creationId xmlns:p14="http://schemas.microsoft.com/office/powerpoint/2010/main" val="154730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PChart"/>
          <p:cNvGraphicFramePr>
            <a:graphicFrameLocks/>
          </p:cNvGraphicFramePr>
          <p:nvPr>
            <p:custDataLst>
              <p:tags r:id="rId2"/>
            </p:custDataLst>
            <p:extLst>
              <p:ext uri="{D42A27DB-BD31-4B8C-83A1-F6EECF244321}">
                <p14:modId xmlns:p14="http://schemas.microsoft.com/office/powerpoint/2010/main" val="450360674"/>
              </p:ext>
            </p:extLst>
          </p:nvPr>
        </p:nvGraphicFramePr>
        <p:xfrm>
          <a:off x="5029200" y="2299048"/>
          <a:ext cx="3594100" cy="5143500"/>
        </p:xfrm>
        <a:graphic>
          <a:graphicData uri="http://schemas.openxmlformats.org/drawingml/2006/chart">
            <c:chart xmlns:c="http://schemas.openxmlformats.org/drawingml/2006/chart" xmlns:r="http://schemas.openxmlformats.org/officeDocument/2006/relationships" r:id="rId6"/>
          </a:graphicData>
        </a:graphic>
      </p:graphicFrame>
      <p:sp>
        <p:nvSpPr>
          <p:cNvPr id="2" name="TPQuestion"/>
          <p:cNvSpPr>
            <a:spLocks noGrp="1"/>
          </p:cNvSpPr>
          <p:nvPr>
            <p:ph type="title"/>
          </p:nvPr>
        </p:nvSpPr>
        <p:spPr/>
        <p:txBody>
          <a:bodyPr>
            <a:noAutofit/>
          </a:bodyPr>
          <a:lstStyle/>
          <a:p>
            <a:r>
              <a:rPr lang="en-US" sz="4400" dirty="0" smtClean="0"/>
              <a:t>The qualities that make a good leader are very different than the qualities that make a good follower. </a:t>
            </a:r>
            <a:endParaRPr lang="en-US" sz="4400" dirty="0"/>
          </a:p>
        </p:txBody>
      </p:sp>
      <p:sp>
        <p:nvSpPr>
          <p:cNvPr id="3" name="TPAnswers"/>
          <p:cNvSpPr>
            <a:spLocks noGrp="1"/>
          </p:cNvSpPr>
          <p:nvPr>
            <p:ph type="body" idx="1"/>
            <p:custDataLst>
              <p:tags r:id="rId3"/>
            </p:custDataLst>
          </p:nvPr>
        </p:nvSpPr>
        <p:spPr>
          <a:xfrm>
            <a:off x="628650" y="3352800"/>
            <a:ext cx="7772400" cy="4800600"/>
          </a:xfrm>
        </p:spPr>
        <p:txBody>
          <a:bodyPr>
            <a:noAutofit/>
          </a:bodyPr>
          <a:lstStyle/>
          <a:p>
            <a:pPr>
              <a:lnSpc>
                <a:spcPct val="100000"/>
              </a:lnSpc>
              <a:spcBef>
                <a:spcPct val="20000"/>
              </a:spcBef>
              <a:spcAft>
                <a:spcPct val="100000"/>
              </a:spcAft>
              <a:buFont typeface="+mj-lt"/>
              <a:buAutoNum type="alphaUcPeriod"/>
            </a:pPr>
            <a:r>
              <a:rPr lang="en-US" sz="3200" dirty="0" smtClean="0"/>
              <a:t>True</a:t>
            </a:r>
          </a:p>
          <a:p>
            <a:pPr>
              <a:lnSpc>
                <a:spcPct val="100000"/>
              </a:lnSpc>
              <a:spcBef>
                <a:spcPct val="20000"/>
              </a:spcBef>
              <a:spcAft>
                <a:spcPct val="100000"/>
              </a:spcAft>
              <a:buFont typeface="+mj-lt"/>
              <a:buAutoNum type="alphaUcPeriod"/>
            </a:pPr>
            <a:r>
              <a:rPr lang="en-US" sz="3200" dirty="0" smtClean="0"/>
              <a:t>False</a:t>
            </a:r>
            <a:endParaRPr lang="en-US" sz="3200" dirty="0"/>
          </a:p>
        </p:txBody>
      </p:sp>
      <p:sp>
        <p:nvSpPr>
          <p:cNvPr id="5" name="Text Placeholder 4"/>
          <p:cNvSpPr>
            <a:spLocks noGrp="1"/>
          </p:cNvSpPr>
          <p:nvPr>
            <p:ph type="body" sz="quarter" idx="10"/>
          </p:nvPr>
        </p:nvSpPr>
        <p:spPr/>
        <p:txBody>
          <a:bodyPr/>
          <a:lstStyle/>
          <a:p>
            <a:r>
              <a:rPr lang="en-US" dirty="0"/>
              <a:t>(NS1-U2C1S1:LQ2)</a:t>
            </a:r>
          </a:p>
        </p:txBody>
      </p:sp>
      <p:sp>
        <p:nvSpPr>
          <p:cNvPr id="8" name="CAI1"/>
          <p:cNvSpPr>
            <a:spLocks noChangeAspect="1"/>
          </p:cNvSpPr>
          <p:nvPr>
            <p:custDataLst>
              <p:tags r:id="rId4"/>
            </p:custDataLst>
          </p:nvPr>
        </p:nvSpPr>
        <p:spPr>
          <a:xfrm rot="10800000">
            <a:off x="240601" y="4468462"/>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93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p:cNvSpPr txBox="1"/>
          <p:nvPr/>
        </p:nvSpPr>
        <p:spPr>
          <a:xfrm>
            <a:off x="505327" y="2133600"/>
            <a:ext cx="8349915" cy="523220"/>
          </a:xfrm>
          <a:prstGeom prst="rect">
            <a:avLst/>
          </a:prstGeom>
          <a:noFill/>
        </p:spPr>
        <p:txBody>
          <a:bodyPr wrap="square" rtlCol="0">
            <a:spAutoFit/>
          </a:bodyPr>
          <a:lstStyle/>
          <a:p>
            <a:pPr lvl="0"/>
            <a:r>
              <a:rPr lang="en-US" sz="2800" dirty="0" smtClean="0">
                <a:solidFill>
                  <a:prstClr val="white"/>
                </a:solidFill>
              </a:rPr>
              <a:t>Good leaders emerge from the ranks of good followers.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895600"/>
            <a:ext cx="3322261" cy="249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p:cNvSpPr txBox="1"/>
          <p:nvPr/>
        </p:nvSpPr>
        <p:spPr>
          <a:xfrm>
            <a:off x="1038030" y="3011031"/>
            <a:ext cx="3305370" cy="2246769"/>
          </a:xfrm>
          <a:prstGeom prst="rect">
            <a:avLst/>
          </a:prstGeom>
          <a:noFill/>
        </p:spPr>
        <p:txBody>
          <a:bodyPr wrap="square" rtlCol="0">
            <a:spAutoFit/>
          </a:bodyPr>
          <a:lstStyle/>
          <a:p>
            <a:pPr lvl="0"/>
            <a:r>
              <a:rPr lang="en-US" sz="2800" dirty="0" smtClean="0">
                <a:solidFill>
                  <a:prstClr val="white"/>
                </a:solidFill>
              </a:rPr>
              <a:t>In an effective group, the followers are more than just blindly doing as they are told. </a:t>
            </a:r>
            <a:endParaRPr lang="en-US" sz="2800" dirty="0">
              <a:solidFill>
                <a:prstClr val="white"/>
              </a:solidFill>
            </a:endParaRPr>
          </a:p>
        </p:txBody>
      </p:sp>
      <p:sp>
        <p:nvSpPr>
          <p:cNvPr id="9" name="TextBox"/>
          <p:cNvSpPr txBox="1"/>
          <p:nvPr/>
        </p:nvSpPr>
        <p:spPr>
          <a:xfrm>
            <a:off x="1136984" y="5611587"/>
            <a:ext cx="7086600" cy="523220"/>
          </a:xfrm>
          <a:prstGeom prst="rect">
            <a:avLst/>
          </a:prstGeom>
          <a:noFill/>
        </p:spPr>
        <p:txBody>
          <a:bodyPr wrap="square" rtlCol="0">
            <a:spAutoFit/>
          </a:bodyPr>
          <a:lstStyle/>
          <a:p>
            <a:pPr lvl="0"/>
            <a:r>
              <a:rPr lang="en-US" sz="2800" dirty="0" smtClean="0">
                <a:solidFill>
                  <a:srgbClr val="FFC000"/>
                </a:solidFill>
              </a:rPr>
              <a:t>They are the “heart and soul” of a great team.</a:t>
            </a:r>
            <a:endParaRPr lang="en-US" sz="2800" dirty="0">
              <a:solidFill>
                <a:srgbClr val="FFC000"/>
              </a:solidFill>
            </a:endParaRPr>
          </a:p>
        </p:txBody>
      </p:sp>
      <p:sp>
        <p:nvSpPr>
          <p:cNvPr id="6" name="Text Placeholder 5"/>
          <p:cNvSpPr>
            <a:spLocks noGrp="1"/>
          </p:cNvSpPr>
          <p:nvPr>
            <p:ph type="body" sz="quarter" idx="12"/>
          </p:nvPr>
        </p:nvSpPr>
        <p:spPr/>
        <p:txBody>
          <a:bodyPr/>
          <a:lstStyle/>
          <a:p>
            <a:r>
              <a:rPr lang="en-US" dirty="0" smtClean="0"/>
              <a:t>The Importance of Good Followers</a:t>
            </a:r>
            <a:endParaRPr lang="en-US" dirty="0"/>
          </a:p>
        </p:txBody>
      </p:sp>
    </p:spTree>
    <p:extLst>
      <p:ext uri="{BB962C8B-B14F-4D97-AF65-F5344CB8AC3E}">
        <p14:creationId xmlns:p14="http://schemas.microsoft.com/office/powerpoint/2010/main" val="32491626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5" name="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512" y="4399842"/>
            <a:ext cx="1049337"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Arrow Connector 27"/>
          <p:cNvCxnSpPr/>
          <p:nvPr/>
        </p:nvCxnSpPr>
        <p:spPr>
          <a:xfrm flipH="1" flipV="1">
            <a:off x="6426235" y="3634363"/>
            <a:ext cx="751506" cy="806276"/>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51" idx="0"/>
          </p:cNvCxnSpPr>
          <p:nvPr/>
        </p:nvCxnSpPr>
        <p:spPr>
          <a:xfrm flipH="1" flipV="1">
            <a:off x="4949892" y="2286000"/>
            <a:ext cx="865415" cy="1094607"/>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401178" y="4100293"/>
            <a:ext cx="0" cy="742375"/>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061691" y="1866411"/>
            <a:ext cx="1884880" cy="1714989"/>
            <a:chOff x="6936203" y="1942934"/>
            <a:chExt cx="1884880" cy="1714989"/>
          </a:xfrm>
        </p:grpSpPr>
        <p:sp>
          <p:nvSpPr>
            <p:cNvPr id="6" name="Rectangle 5"/>
            <p:cNvSpPr/>
            <p:nvPr/>
          </p:nvSpPr>
          <p:spPr>
            <a:xfrm>
              <a:off x="6936203" y="1942934"/>
              <a:ext cx="1884880" cy="1699473"/>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565" y="1990232"/>
              <a:ext cx="1667691" cy="1667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a:off x="5183069" y="3244676"/>
            <a:ext cx="1243166" cy="1226804"/>
            <a:chOff x="-2618115" y="721141"/>
            <a:chExt cx="1932316" cy="1546418"/>
          </a:xfrm>
        </p:grpSpPr>
        <p:pic>
          <p:nvPicPr>
            <p:cNvPr id="206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8115" y="721141"/>
              <a:ext cx="1932316" cy="154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7696" y="892485"/>
              <a:ext cx="1804600" cy="126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505327" y="4876800"/>
            <a:ext cx="1734192" cy="1410898"/>
            <a:chOff x="-2170113" y="1924307"/>
            <a:chExt cx="2170113" cy="1736725"/>
          </a:xfrm>
        </p:grpSpPr>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0113" y="1924307"/>
              <a:ext cx="217011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8146" y="2096560"/>
              <a:ext cx="2098146"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6594001" y="4296756"/>
            <a:ext cx="1094994" cy="1415748"/>
            <a:chOff x="-2666999" y="1002065"/>
            <a:chExt cx="1371600" cy="1736725"/>
          </a:xfrm>
        </p:grpSpPr>
        <p:pic>
          <p:nvPicPr>
            <p:cNvPr id="206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6999" y="1002065"/>
              <a:ext cx="13716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1418" y="1170745"/>
              <a:ext cx="1079510" cy="139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475456" y="2834650"/>
            <a:ext cx="1772761" cy="1565192"/>
            <a:chOff x="2189163" y="1756606"/>
            <a:chExt cx="2170113" cy="1736725"/>
          </a:xfrm>
        </p:grpSpPr>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9163" y="1756606"/>
              <a:ext cx="217011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43367" y="1867152"/>
              <a:ext cx="2061704" cy="151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a:off x="7797295" y="5186620"/>
            <a:ext cx="1130531" cy="1473595"/>
            <a:chOff x="-2170113" y="2493293"/>
            <a:chExt cx="1484313" cy="1736725"/>
          </a:xfrm>
        </p:grpSpPr>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0113" y="2493293"/>
              <a:ext cx="148431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1200" y="2616607"/>
              <a:ext cx="1151735" cy="152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8" name="Straight Arrow Connector 17"/>
          <p:cNvCxnSpPr/>
          <p:nvPr/>
        </p:nvCxnSpPr>
        <p:spPr>
          <a:xfrm flipH="1">
            <a:off x="2071091" y="2286000"/>
            <a:ext cx="990600" cy="4903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1"/>
          </p:cNvCxnSpPr>
          <p:nvPr/>
        </p:nvCxnSpPr>
        <p:spPr>
          <a:xfrm flipH="1">
            <a:off x="2071091" y="2716148"/>
            <a:ext cx="990600" cy="212652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Secretary of the Navy label"/>
          <p:cNvSpPr txBox="1"/>
          <p:nvPr/>
        </p:nvSpPr>
        <p:spPr>
          <a:xfrm>
            <a:off x="5129777" y="4444425"/>
            <a:ext cx="1371060" cy="584775"/>
          </a:xfrm>
          <a:prstGeom prst="rect">
            <a:avLst/>
          </a:prstGeom>
          <a:noFill/>
        </p:spPr>
        <p:txBody>
          <a:bodyPr wrap="square" rtlCol="0">
            <a:spAutoFit/>
          </a:bodyPr>
          <a:lstStyle/>
          <a:p>
            <a:pPr algn="ctr"/>
            <a:r>
              <a:rPr lang="en-US" sz="1600" dirty="0" smtClean="0">
                <a:solidFill>
                  <a:schemeClr val="bg1"/>
                </a:solidFill>
              </a:rPr>
              <a:t>Secretary of the Navy</a:t>
            </a:r>
            <a:endParaRPr lang="en-US" sz="1600" dirty="0">
              <a:solidFill>
                <a:schemeClr val="bg1"/>
              </a:solidFill>
            </a:endParaRPr>
          </a:p>
        </p:txBody>
      </p:sp>
      <p:sp>
        <p:nvSpPr>
          <p:cNvPr id="46" name="TextBox2"/>
          <p:cNvSpPr txBox="1"/>
          <p:nvPr/>
        </p:nvSpPr>
        <p:spPr>
          <a:xfrm>
            <a:off x="5791200" y="1828800"/>
            <a:ext cx="3062999" cy="1446550"/>
          </a:xfrm>
          <a:prstGeom prst="rect">
            <a:avLst/>
          </a:prstGeom>
          <a:noFill/>
        </p:spPr>
        <p:txBody>
          <a:bodyPr wrap="square" rtlCol="0">
            <a:spAutoFit/>
          </a:bodyPr>
          <a:lstStyle/>
          <a:p>
            <a:pPr lvl="0" algn="ctr"/>
            <a:r>
              <a:rPr lang="en-US" sz="2200" dirty="0" smtClean="0">
                <a:solidFill>
                  <a:prstClr val="white"/>
                </a:solidFill>
              </a:rPr>
              <a:t>Even the President finds himself in both follower and leader roles at different times.</a:t>
            </a:r>
          </a:p>
        </p:txBody>
      </p:sp>
      <p:sp>
        <p:nvSpPr>
          <p:cNvPr id="4" name="TextBox1" hidden="1"/>
          <p:cNvSpPr txBox="1"/>
          <p:nvPr/>
        </p:nvSpPr>
        <p:spPr>
          <a:xfrm>
            <a:off x="2531061" y="4658930"/>
            <a:ext cx="4097099" cy="1815882"/>
          </a:xfrm>
          <a:prstGeom prst="rect">
            <a:avLst/>
          </a:prstGeom>
          <a:noFill/>
        </p:spPr>
        <p:txBody>
          <a:bodyPr wrap="square" rtlCol="0">
            <a:spAutoFit/>
          </a:bodyPr>
          <a:lstStyle/>
          <a:p>
            <a:pPr lvl="0" algn="ctr"/>
            <a:r>
              <a:rPr lang="en-US" sz="2800" dirty="0" smtClean="0">
                <a:solidFill>
                  <a:prstClr val="white"/>
                </a:solidFill>
              </a:rPr>
              <a:t>The roles of leader and follower apply to everyone at different times, including the President.</a:t>
            </a:r>
          </a:p>
        </p:txBody>
      </p:sp>
      <p:sp>
        <p:nvSpPr>
          <p:cNvPr id="31" name="TextBox2"/>
          <p:cNvSpPr txBox="1"/>
          <p:nvPr/>
        </p:nvSpPr>
        <p:spPr>
          <a:xfrm>
            <a:off x="4353513" y="5780397"/>
            <a:ext cx="3062999" cy="830997"/>
          </a:xfrm>
          <a:prstGeom prst="rect">
            <a:avLst/>
          </a:prstGeom>
          <a:noFill/>
        </p:spPr>
        <p:txBody>
          <a:bodyPr wrap="square" rtlCol="0">
            <a:spAutoFit/>
          </a:bodyPr>
          <a:lstStyle/>
          <a:p>
            <a:pPr lvl="0" algn="ctr"/>
            <a:r>
              <a:rPr lang="en-US" sz="2400" dirty="0" smtClean="0">
                <a:solidFill>
                  <a:prstClr val="white"/>
                </a:solidFill>
              </a:rPr>
              <a:t>These people report to (follow) the president.</a:t>
            </a:r>
          </a:p>
        </p:txBody>
      </p:sp>
      <p:sp>
        <p:nvSpPr>
          <p:cNvPr id="32" name="TextBox2"/>
          <p:cNvSpPr txBox="1"/>
          <p:nvPr/>
        </p:nvSpPr>
        <p:spPr>
          <a:xfrm>
            <a:off x="2438400" y="3657600"/>
            <a:ext cx="2473941" cy="1938992"/>
          </a:xfrm>
          <a:prstGeom prst="rect">
            <a:avLst/>
          </a:prstGeom>
          <a:noFill/>
        </p:spPr>
        <p:txBody>
          <a:bodyPr wrap="square" rtlCol="0">
            <a:spAutoFit/>
          </a:bodyPr>
          <a:lstStyle/>
          <a:p>
            <a:pPr lvl="0" algn="ctr"/>
            <a:r>
              <a:rPr lang="en-US" sz="2400" dirty="0" smtClean="0">
                <a:solidFill>
                  <a:prstClr val="white"/>
                </a:solidFill>
              </a:rPr>
              <a:t>But the president reports to (follows) Congress and the American people.</a:t>
            </a:r>
          </a:p>
        </p:txBody>
      </p:sp>
      <p:sp>
        <p:nvSpPr>
          <p:cNvPr id="2" name="Text Placeholder 1"/>
          <p:cNvSpPr>
            <a:spLocks noGrp="1"/>
          </p:cNvSpPr>
          <p:nvPr>
            <p:ph type="body" sz="quarter" idx="12"/>
          </p:nvPr>
        </p:nvSpPr>
        <p:spPr/>
        <p:txBody>
          <a:bodyPr/>
          <a:lstStyle/>
          <a:p>
            <a:r>
              <a:rPr lang="en-US" dirty="0"/>
              <a:t>The Importance of Good Followers</a:t>
            </a:r>
          </a:p>
        </p:txBody>
      </p:sp>
    </p:spTree>
    <p:extLst>
      <p:ext uri="{BB962C8B-B14F-4D97-AF65-F5344CB8AC3E}">
        <p14:creationId xmlns:p14="http://schemas.microsoft.com/office/powerpoint/2010/main" val="364546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2065"/>
                                        </p:tgtEl>
                                        <p:attrNameLst>
                                          <p:attrName>style.visibility</p:attrName>
                                        </p:attrNameLst>
                                      </p:cBhvr>
                                      <p:to>
                                        <p:strVal val="visible"/>
                                      </p:to>
                                    </p:set>
                                    <p:animEffect transition="in" filter="wipe(down)">
                                      <p:cBhvr>
                                        <p:cTn id="17" dur="500"/>
                                        <p:tgtEl>
                                          <p:spTgt spid="2065"/>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par>
                                <p:cTn id="35" presetID="22" presetClass="entr" presetSubtype="2"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par>
                                <p:cTn id="38" presetID="22" presetClass="entr" presetSubtype="2"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right)">
                                      <p:cBhvr>
                                        <p:cTn id="40" dur="500"/>
                                        <p:tgtEl>
                                          <p:spTgt spid="18"/>
                                        </p:tgtEl>
                                      </p:cBhvr>
                                    </p:animEffect>
                                  </p:childTnLst>
                                </p:cTn>
                              </p:par>
                              <p:par>
                                <p:cTn id="41" presetID="22" presetClass="entr" presetSubtype="2"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right)">
                                      <p:cBhvr>
                                        <p:cTn id="43" dur="500"/>
                                        <p:tgtEl>
                                          <p:spTgt spid="10"/>
                                        </p:tgtEl>
                                      </p:cBhvr>
                                    </p:animEffect>
                                  </p:childTnLst>
                                </p:cTn>
                              </p:par>
                              <p:par>
                                <p:cTn id="44" presetID="22" presetClass="entr" presetSubtype="2"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right)">
                                      <p:cBhvr>
                                        <p:cTn id="46" dur="500"/>
                                        <p:tgtEl>
                                          <p:spTgt spid="22"/>
                                        </p:tgtEl>
                                      </p:cBhvr>
                                    </p:animEffect>
                                  </p:childTnLst>
                                </p:cTn>
                              </p:par>
                              <p:par>
                                <p:cTn id="47" presetID="22" presetClass="entr" presetSubtype="2"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right)">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2"/>
          <p:cNvSpPr txBox="1"/>
          <p:nvPr/>
        </p:nvSpPr>
        <p:spPr>
          <a:xfrm>
            <a:off x="685800" y="2164359"/>
            <a:ext cx="7485816" cy="4185761"/>
          </a:xfrm>
          <a:prstGeom prst="rect">
            <a:avLst/>
          </a:prstGeom>
          <a:noFill/>
        </p:spPr>
        <p:txBody>
          <a:bodyPr wrap="square" rtlCol="0">
            <a:spAutoFit/>
          </a:bodyPr>
          <a:lstStyle/>
          <a:p>
            <a:pPr lvl="0"/>
            <a:r>
              <a:rPr lang="en-US" sz="2800" dirty="0" smtClean="0">
                <a:solidFill>
                  <a:prstClr val="white"/>
                </a:solidFill>
              </a:rPr>
              <a:t>Think of some examples where you are a leader sometimes, and a follower sometimes…</a:t>
            </a:r>
          </a:p>
          <a:p>
            <a:pPr lvl="0"/>
            <a:endParaRPr lang="en-US" sz="2400" dirty="0" smtClean="0">
              <a:solidFill>
                <a:prstClr val="white"/>
              </a:solidFill>
            </a:endParaRPr>
          </a:p>
          <a:p>
            <a:pPr marL="457200" lvl="0" indent="-457200">
              <a:buFont typeface="Arial" panose="020B0604020202020204" pitchFamily="34" charset="0"/>
              <a:buChar char="•"/>
            </a:pPr>
            <a:endParaRPr lang="en-US" sz="1200" dirty="0" smtClean="0">
              <a:solidFill>
                <a:prstClr val="white"/>
              </a:solidFill>
            </a:endParaRPr>
          </a:p>
          <a:p>
            <a:pPr marL="457200" lvl="0" indent="-457200">
              <a:buFont typeface="Arial" panose="020B0604020202020204" pitchFamily="34" charset="0"/>
              <a:buChar char="•"/>
            </a:pPr>
            <a:r>
              <a:rPr lang="en-US" sz="2800" dirty="0" smtClean="0">
                <a:solidFill>
                  <a:prstClr val="white"/>
                </a:solidFill>
              </a:rPr>
              <a:t>At school</a:t>
            </a:r>
          </a:p>
          <a:p>
            <a:pPr marL="457200" lvl="0" indent="-457200">
              <a:buFont typeface="Arial" panose="020B0604020202020204" pitchFamily="34" charset="0"/>
              <a:buChar char="•"/>
            </a:pPr>
            <a:endParaRPr lang="en-US" sz="1000" dirty="0" smtClean="0">
              <a:solidFill>
                <a:prstClr val="white"/>
              </a:solidFill>
            </a:endParaRPr>
          </a:p>
          <a:p>
            <a:pPr marL="457200" lvl="0" indent="-457200">
              <a:buFont typeface="Arial" panose="020B0604020202020204" pitchFamily="34" charset="0"/>
              <a:buChar char="•"/>
            </a:pPr>
            <a:r>
              <a:rPr lang="en-US" sz="2800" dirty="0" smtClean="0">
                <a:solidFill>
                  <a:prstClr val="white"/>
                </a:solidFill>
              </a:rPr>
              <a:t>At home</a:t>
            </a:r>
          </a:p>
          <a:p>
            <a:pPr marL="457200" lvl="0" indent="-457200">
              <a:buFont typeface="Arial" panose="020B0604020202020204" pitchFamily="34" charset="0"/>
              <a:buChar char="•"/>
            </a:pPr>
            <a:endParaRPr lang="en-US" sz="1000" dirty="0" smtClean="0">
              <a:solidFill>
                <a:prstClr val="white"/>
              </a:solidFill>
            </a:endParaRPr>
          </a:p>
          <a:p>
            <a:pPr marL="457200" lvl="0" indent="-457200">
              <a:buFont typeface="Arial" panose="020B0604020202020204" pitchFamily="34" charset="0"/>
              <a:buChar char="•"/>
            </a:pPr>
            <a:r>
              <a:rPr lang="en-US" sz="2800" dirty="0" smtClean="0">
                <a:solidFill>
                  <a:prstClr val="white"/>
                </a:solidFill>
              </a:rPr>
              <a:t>Among your friends</a:t>
            </a:r>
          </a:p>
          <a:p>
            <a:pPr marL="457200" lvl="0" indent="-457200">
              <a:buFont typeface="Arial" panose="020B0604020202020204" pitchFamily="34" charset="0"/>
              <a:buChar char="•"/>
            </a:pPr>
            <a:endParaRPr lang="en-US" sz="1000" dirty="0" smtClean="0">
              <a:solidFill>
                <a:prstClr val="white"/>
              </a:solidFill>
            </a:endParaRPr>
          </a:p>
          <a:p>
            <a:pPr marL="457200" lvl="0" indent="-457200">
              <a:buFont typeface="Arial" panose="020B0604020202020204" pitchFamily="34" charset="0"/>
              <a:buChar char="•"/>
            </a:pPr>
            <a:r>
              <a:rPr lang="en-US" sz="2800" dirty="0" smtClean="0">
                <a:solidFill>
                  <a:prstClr val="white"/>
                </a:solidFill>
              </a:rPr>
              <a:t>In your NJROTC Unit</a:t>
            </a:r>
          </a:p>
          <a:p>
            <a:pPr lvl="0" algn="ctr"/>
            <a:endParaRPr lang="en-US" sz="2800" dirty="0" smtClean="0">
              <a:solidFill>
                <a:prstClr val="white"/>
              </a:solidFill>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499" y="3505200"/>
            <a:ext cx="4114800" cy="238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2"/>
          </p:nvPr>
        </p:nvSpPr>
        <p:spPr/>
        <p:txBody>
          <a:bodyPr/>
          <a:lstStyle/>
          <a:p>
            <a:r>
              <a:rPr lang="en-US" dirty="0"/>
              <a:t>The Importance of Good Followers</a:t>
            </a:r>
          </a:p>
        </p:txBody>
      </p:sp>
    </p:spTree>
    <p:extLst>
      <p:ext uri="{BB962C8B-B14F-4D97-AF65-F5344CB8AC3E}">
        <p14:creationId xmlns:p14="http://schemas.microsoft.com/office/powerpoint/2010/main" val="521428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lIns="914400" tIns="0">
            <a:normAutofit/>
          </a:bodyPr>
          <a:lstStyle/>
          <a:p>
            <a:r>
              <a:rPr lang="en-US" sz="3600" dirty="0" smtClean="0"/>
              <a:t>Learn to become a better leader by becoming a better follower</a:t>
            </a:r>
            <a:endParaRPr lang="en-US" sz="3600" dirty="0"/>
          </a:p>
        </p:txBody>
      </p:sp>
    </p:spTree>
    <p:extLst>
      <p:ext uri="{BB962C8B-B14F-4D97-AF65-F5344CB8AC3E}">
        <p14:creationId xmlns:p14="http://schemas.microsoft.com/office/powerpoint/2010/main" val="1440156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33400" y="2327617"/>
            <a:ext cx="3679701" cy="3679701"/>
          </a:xfrm>
          <a:custGeom>
            <a:avLst/>
            <a:gdLst>
              <a:gd name="connsiteX0" fmla="*/ 0 w 3679701"/>
              <a:gd name="connsiteY0" fmla="*/ 1839851 h 3679701"/>
              <a:gd name="connsiteX1" fmla="*/ 1839851 w 3679701"/>
              <a:gd name="connsiteY1" fmla="*/ 0 h 3679701"/>
              <a:gd name="connsiteX2" fmla="*/ 3679702 w 3679701"/>
              <a:gd name="connsiteY2" fmla="*/ 1839851 h 3679701"/>
              <a:gd name="connsiteX3" fmla="*/ 1839851 w 3679701"/>
              <a:gd name="connsiteY3" fmla="*/ 3679702 h 3679701"/>
              <a:gd name="connsiteX4" fmla="*/ 0 w 3679701"/>
              <a:gd name="connsiteY4" fmla="*/ 1839851 h 3679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701" h="3679701">
                <a:moveTo>
                  <a:pt x="0" y="1839851"/>
                </a:moveTo>
                <a:cubicBezTo>
                  <a:pt x="0" y="823729"/>
                  <a:pt x="823729" y="0"/>
                  <a:pt x="1839851" y="0"/>
                </a:cubicBezTo>
                <a:cubicBezTo>
                  <a:pt x="2855973" y="0"/>
                  <a:pt x="3679702" y="823729"/>
                  <a:pt x="3679702" y="1839851"/>
                </a:cubicBezTo>
                <a:cubicBezTo>
                  <a:pt x="3679702" y="2855973"/>
                  <a:pt x="2855973" y="3679702"/>
                  <a:pt x="1839851" y="3679702"/>
                </a:cubicBezTo>
                <a:cubicBezTo>
                  <a:pt x="823729" y="3679702"/>
                  <a:pt x="0" y="2855973"/>
                  <a:pt x="0" y="1839851"/>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513832" tIns="433916" rIns="1044240" bIns="433916" numCol="1" spcCol="1270" anchor="ctr" anchorCtr="0">
            <a:noAutofit/>
          </a:bodyPr>
          <a:lstStyle/>
          <a:p>
            <a:pPr lvl="0" defTabSz="1422400">
              <a:lnSpc>
                <a:spcPct val="90000"/>
              </a:lnSpc>
              <a:spcBef>
                <a:spcPct val="0"/>
              </a:spcBef>
              <a:spcAft>
                <a:spcPct val="35000"/>
              </a:spcAft>
            </a:pPr>
            <a:r>
              <a:rPr lang="en-US" sz="3200" b="1" dirty="0">
                <a:solidFill>
                  <a:prstClr val="black"/>
                </a:solidFill>
              </a:rPr>
              <a:t>Good Leaders</a:t>
            </a:r>
          </a:p>
        </p:txBody>
      </p:sp>
      <p:sp>
        <p:nvSpPr>
          <p:cNvPr id="15" name="Freeform 14"/>
          <p:cNvSpPr/>
          <p:nvPr/>
        </p:nvSpPr>
        <p:spPr>
          <a:xfrm>
            <a:off x="2765840" y="2367394"/>
            <a:ext cx="3679701" cy="3679701"/>
          </a:xfrm>
          <a:custGeom>
            <a:avLst/>
            <a:gdLst>
              <a:gd name="connsiteX0" fmla="*/ 0 w 3679701"/>
              <a:gd name="connsiteY0" fmla="*/ 1839851 h 3679701"/>
              <a:gd name="connsiteX1" fmla="*/ 1839851 w 3679701"/>
              <a:gd name="connsiteY1" fmla="*/ 0 h 3679701"/>
              <a:gd name="connsiteX2" fmla="*/ 3679702 w 3679701"/>
              <a:gd name="connsiteY2" fmla="*/ 1839851 h 3679701"/>
              <a:gd name="connsiteX3" fmla="*/ 1839851 w 3679701"/>
              <a:gd name="connsiteY3" fmla="*/ 3679702 h 3679701"/>
              <a:gd name="connsiteX4" fmla="*/ 0 w 3679701"/>
              <a:gd name="connsiteY4" fmla="*/ 1839851 h 3679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701" h="3679701">
                <a:moveTo>
                  <a:pt x="0" y="1839851"/>
                </a:moveTo>
                <a:cubicBezTo>
                  <a:pt x="0" y="823729"/>
                  <a:pt x="823729" y="0"/>
                  <a:pt x="1839851" y="0"/>
                </a:cubicBezTo>
                <a:cubicBezTo>
                  <a:pt x="2855973" y="0"/>
                  <a:pt x="3679702" y="823729"/>
                  <a:pt x="3679702" y="1839851"/>
                </a:cubicBezTo>
                <a:cubicBezTo>
                  <a:pt x="3679702" y="2855973"/>
                  <a:pt x="2855973" y="3679702"/>
                  <a:pt x="1839851" y="3679702"/>
                </a:cubicBezTo>
                <a:cubicBezTo>
                  <a:pt x="823729" y="3679702"/>
                  <a:pt x="0" y="2855973"/>
                  <a:pt x="0" y="1839851"/>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044240" tIns="433916" rIns="513832" bIns="433916" numCol="1" spcCol="1270" anchor="ctr" anchorCtr="0">
            <a:noAutofit/>
          </a:bodyPr>
          <a:lstStyle/>
          <a:p>
            <a:pPr lvl="0" algn="r" defTabSz="1422400">
              <a:lnSpc>
                <a:spcPct val="90000"/>
              </a:lnSpc>
              <a:spcBef>
                <a:spcPct val="0"/>
              </a:spcBef>
              <a:spcAft>
                <a:spcPct val="35000"/>
              </a:spcAft>
            </a:pPr>
            <a:endParaRPr lang="en-US" sz="3200" b="1" kern="1200" dirty="0"/>
          </a:p>
        </p:txBody>
      </p:sp>
      <p:sp>
        <p:nvSpPr>
          <p:cNvPr id="6" name="forward thinking"/>
          <p:cNvSpPr txBox="1"/>
          <p:nvPr/>
        </p:nvSpPr>
        <p:spPr>
          <a:xfrm>
            <a:off x="1395901" y="4800600"/>
            <a:ext cx="1657350" cy="830997"/>
          </a:xfrm>
          <a:prstGeom prst="rect">
            <a:avLst/>
          </a:prstGeom>
          <a:noFill/>
        </p:spPr>
        <p:txBody>
          <a:bodyPr wrap="square" rtlCol="0">
            <a:spAutoFit/>
          </a:bodyPr>
          <a:lstStyle/>
          <a:p>
            <a:r>
              <a:rPr lang="en-US" sz="2400" b="1" dirty="0" smtClean="0">
                <a:solidFill>
                  <a:srgbClr val="FFC000"/>
                </a:solidFill>
              </a:rPr>
              <a:t>Forward-</a:t>
            </a:r>
          </a:p>
          <a:p>
            <a:r>
              <a:rPr lang="en-US" sz="2400" b="1" dirty="0" smtClean="0">
                <a:solidFill>
                  <a:srgbClr val="FFC000"/>
                </a:solidFill>
              </a:rPr>
              <a:t>thinking</a:t>
            </a:r>
            <a:endParaRPr lang="en-US" sz="2400" b="1" dirty="0">
              <a:solidFill>
                <a:srgbClr val="FFC000"/>
              </a:solidFill>
            </a:endParaRPr>
          </a:p>
        </p:txBody>
      </p:sp>
      <p:sp>
        <p:nvSpPr>
          <p:cNvPr id="9" name="inspiring"/>
          <p:cNvSpPr txBox="1"/>
          <p:nvPr/>
        </p:nvSpPr>
        <p:spPr>
          <a:xfrm>
            <a:off x="1395901" y="2902296"/>
            <a:ext cx="1524000" cy="461665"/>
          </a:xfrm>
          <a:prstGeom prst="rect">
            <a:avLst/>
          </a:prstGeom>
          <a:noFill/>
        </p:spPr>
        <p:txBody>
          <a:bodyPr wrap="square" rtlCol="0">
            <a:spAutoFit/>
          </a:bodyPr>
          <a:lstStyle/>
          <a:p>
            <a:r>
              <a:rPr lang="en-US" sz="2400" b="1" dirty="0" smtClean="0">
                <a:solidFill>
                  <a:srgbClr val="FFC000"/>
                </a:solidFill>
              </a:rPr>
              <a:t>Inspiring</a:t>
            </a:r>
            <a:endParaRPr lang="en-US" sz="2400" b="1" dirty="0">
              <a:solidFill>
                <a:srgbClr val="FFC000"/>
              </a:solidFill>
            </a:endParaRPr>
          </a:p>
        </p:txBody>
      </p:sp>
      <p:sp>
        <p:nvSpPr>
          <p:cNvPr id="10" name="dependable"/>
          <p:cNvSpPr txBox="1"/>
          <p:nvPr/>
        </p:nvSpPr>
        <p:spPr>
          <a:xfrm>
            <a:off x="4226203" y="4893216"/>
            <a:ext cx="1739994" cy="461665"/>
          </a:xfrm>
          <a:prstGeom prst="rect">
            <a:avLst/>
          </a:prstGeom>
          <a:noFill/>
        </p:spPr>
        <p:txBody>
          <a:bodyPr wrap="square" rtlCol="0">
            <a:spAutoFit/>
          </a:bodyPr>
          <a:lstStyle/>
          <a:p>
            <a:r>
              <a:rPr lang="en-US" sz="2400" b="1" dirty="0" smtClean="0">
                <a:solidFill>
                  <a:srgbClr val="FFC000"/>
                </a:solidFill>
              </a:rPr>
              <a:t>Dependable</a:t>
            </a:r>
            <a:endParaRPr lang="en-US" sz="2400" b="1" dirty="0">
              <a:solidFill>
                <a:srgbClr val="FFC000"/>
              </a:solidFill>
            </a:endParaRPr>
          </a:p>
        </p:txBody>
      </p:sp>
      <p:sp>
        <p:nvSpPr>
          <p:cNvPr id="11" name="cooperative"/>
          <p:cNvSpPr txBox="1"/>
          <p:nvPr/>
        </p:nvSpPr>
        <p:spPr>
          <a:xfrm>
            <a:off x="4245253" y="3120774"/>
            <a:ext cx="1905000" cy="461665"/>
          </a:xfrm>
          <a:prstGeom prst="rect">
            <a:avLst/>
          </a:prstGeom>
          <a:noFill/>
        </p:spPr>
        <p:txBody>
          <a:bodyPr wrap="square" rtlCol="0">
            <a:spAutoFit/>
          </a:bodyPr>
          <a:lstStyle/>
          <a:p>
            <a:r>
              <a:rPr lang="en-US" sz="2400" b="1" dirty="0" smtClean="0">
                <a:solidFill>
                  <a:srgbClr val="FFC000"/>
                </a:solidFill>
              </a:rPr>
              <a:t>Cooperative</a:t>
            </a:r>
            <a:endParaRPr lang="en-US" sz="2400" b="1" dirty="0">
              <a:solidFill>
                <a:srgbClr val="FFC000"/>
              </a:solidFill>
            </a:endParaRPr>
          </a:p>
        </p:txBody>
      </p:sp>
      <p:sp>
        <p:nvSpPr>
          <p:cNvPr id="13" name="honest"/>
          <p:cNvSpPr txBox="1"/>
          <p:nvPr/>
        </p:nvSpPr>
        <p:spPr>
          <a:xfrm>
            <a:off x="2910315" y="3408758"/>
            <a:ext cx="1315888" cy="461665"/>
          </a:xfrm>
          <a:prstGeom prst="rect">
            <a:avLst/>
          </a:prstGeom>
          <a:noFill/>
        </p:spPr>
        <p:txBody>
          <a:bodyPr wrap="square" rtlCol="0">
            <a:spAutoFit/>
          </a:bodyPr>
          <a:lstStyle/>
          <a:p>
            <a:r>
              <a:rPr lang="en-US" sz="2400" b="1" dirty="0" smtClean="0">
                <a:solidFill>
                  <a:srgbClr val="FFC000"/>
                </a:solidFill>
              </a:rPr>
              <a:t>Honest</a:t>
            </a:r>
            <a:endParaRPr lang="en-US" sz="2400" b="1" dirty="0">
              <a:solidFill>
                <a:srgbClr val="FFC000"/>
              </a:solidFill>
            </a:endParaRPr>
          </a:p>
        </p:txBody>
      </p:sp>
      <p:sp>
        <p:nvSpPr>
          <p:cNvPr id="14" name="competent"/>
          <p:cNvSpPr txBox="1"/>
          <p:nvPr/>
        </p:nvSpPr>
        <p:spPr>
          <a:xfrm>
            <a:off x="2728123" y="3964632"/>
            <a:ext cx="1691118" cy="461665"/>
          </a:xfrm>
          <a:prstGeom prst="rect">
            <a:avLst/>
          </a:prstGeom>
          <a:noFill/>
        </p:spPr>
        <p:txBody>
          <a:bodyPr wrap="square" rtlCol="0">
            <a:spAutoFit/>
          </a:bodyPr>
          <a:lstStyle/>
          <a:p>
            <a:r>
              <a:rPr lang="en-US" sz="2400" b="1" dirty="0" smtClean="0">
                <a:solidFill>
                  <a:srgbClr val="FFC000"/>
                </a:solidFill>
              </a:rPr>
              <a:t>Competent</a:t>
            </a:r>
            <a:endParaRPr lang="en-US" sz="2400" b="1" dirty="0">
              <a:solidFill>
                <a:srgbClr val="FFC000"/>
              </a:solidFill>
            </a:endParaRPr>
          </a:p>
        </p:txBody>
      </p:sp>
      <p:sp>
        <p:nvSpPr>
          <p:cNvPr id="7" name="main textbox"/>
          <p:cNvSpPr txBox="1"/>
          <p:nvPr/>
        </p:nvSpPr>
        <p:spPr>
          <a:xfrm>
            <a:off x="6653701" y="2209800"/>
            <a:ext cx="2133600" cy="3785652"/>
          </a:xfrm>
          <a:prstGeom prst="rect">
            <a:avLst/>
          </a:prstGeom>
          <a:noFill/>
        </p:spPr>
        <p:txBody>
          <a:bodyPr wrap="square" rtlCol="0">
            <a:spAutoFit/>
          </a:bodyPr>
          <a:lstStyle/>
          <a:p>
            <a:r>
              <a:rPr lang="en-US" sz="2400" dirty="0" smtClean="0">
                <a:solidFill>
                  <a:schemeClr val="bg1"/>
                </a:solidFill>
              </a:rPr>
              <a:t>Since there is overlap between the skills of good followers and good leaders, moving between roles is possible as needed.</a:t>
            </a:r>
            <a:endParaRPr lang="en-US" sz="2400" dirty="0">
              <a:solidFill>
                <a:schemeClr val="bg1"/>
              </a:solidFill>
            </a:endParaRPr>
          </a:p>
        </p:txBody>
      </p:sp>
      <p:sp>
        <p:nvSpPr>
          <p:cNvPr id="17" name="Rectangle 16"/>
          <p:cNvSpPr/>
          <p:nvPr/>
        </p:nvSpPr>
        <p:spPr>
          <a:xfrm>
            <a:off x="4211183" y="3689132"/>
            <a:ext cx="1985318" cy="978729"/>
          </a:xfrm>
          <a:prstGeom prst="rect">
            <a:avLst/>
          </a:prstGeom>
        </p:spPr>
        <p:txBody>
          <a:bodyPr wrap="square">
            <a:spAutoFit/>
          </a:bodyPr>
          <a:lstStyle/>
          <a:p>
            <a:pPr lvl="0" algn="r" defTabSz="1422400">
              <a:lnSpc>
                <a:spcPct val="90000"/>
              </a:lnSpc>
              <a:spcBef>
                <a:spcPct val="0"/>
              </a:spcBef>
              <a:spcAft>
                <a:spcPct val="35000"/>
              </a:spcAft>
            </a:pPr>
            <a:r>
              <a:rPr lang="en-US" sz="3200" b="1" dirty="0">
                <a:solidFill>
                  <a:prstClr val="black"/>
                </a:solidFill>
              </a:rPr>
              <a:t>Good </a:t>
            </a:r>
            <a:r>
              <a:rPr lang="en-US" sz="3200" b="1" dirty="0" smtClean="0">
                <a:solidFill>
                  <a:prstClr val="black"/>
                </a:solidFill>
              </a:rPr>
              <a:t>Followers</a:t>
            </a:r>
            <a:endParaRPr lang="en-US" sz="3200" b="1" dirty="0">
              <a:solidFill>
                <a:prstClr val="black"/>
              </a:solidFill>
            </a:endParaRPr>
          </a:p>
        </p:txBody>
      </p:sp>
      <p:sp>
        <p:nvSpPr>
          <p:cNvPr id="4" name="Text Placeholder 3"/>
          <p:cNvSpPr>
            <a:spLocks noGrp="1"/>
          </p:cNvSpPr>
          <p:nvPr>
            <p:ph type="body" sz="quarter" idx="12"/>
          </p:nvPr>
        </p:nvSpPr>
        <p:spPr/>
        <p:txBody>
          <a:bodyPr/>
          <a:lstStyle/>
          <a:p>
            <a:r>
              <a:rPr lang="en-US" dirty="0" smtClean="0"/>
              <a:t>Qualities of Followers and Leaders</a:t>
            </a:r>
            <a:endParaRPr lang="en-US" dirty="0"/>
          </a:p>
        </p:txBody>
      </p:sp>
    </p:spTree>
    <p:extLst>
      <p:ext uri="{BB962C8B-B14F-4D97-AF65-F5344CB8AC3E}">
        <p14:creationId xmlns:p14="http://schemas.microsoft.com/office/powerpoint/2010/main" val="329425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09600" y="2119167"/>
            <a:ext cx="3429000" cy="2677656"/>
          </a:xfrm>
          <a:prstGeom prst="rect">
            <a:avLst/>
          </a:prstGeom>
          <a:noFill/>
        </p:spPr>
        <p:txBody>
          <a:bodyPr wrap="square" rtlCol="0">
            <a:spAutoFit/>
          </a:bodyPr>
          <a:lstStyle/>
          <a:p>
            <a:r>
              <a:rPr lang="en-US" sz="2800" dirty="0" smtClean="0">
                <a:solidFill>
                  <a:srgbClr val="FFC000"/>
                </a:solidFill>
              </a:rPr>
              <a:t>Dependent</a:t>
            </a:r>
            <a:r>
              <a:rPr lang="en-US" sz="2800" dirty="0" smtClean="0">
                <a:solidFill>
                  <a:schemeClr val="bg1"/>
                </a:solidFill>
              </a:rPr>
              <a:t>: A “yes-man” or “yes-woman” waits to be told what to do; does not take initiative on own</a:t>
            </a:r>
          </a:p>
          <a:p>
            <a:endParaRPr lang="en-US" sz="2800" dirty="0" smtClean="0">
              <a:solidFill>
                <a:schemeClr val="bg1"/>
              </a:solidFill>
            </a:endParaRPr>
          </a:p>
        </p:txBody>
      </p:sp>
      <p:sp>
        <p:nvSpPr>
          <p:cNvPr id="5" name="TextBox 4"/>
          <p:cNvSpPr txBox="1"/>
          <p:nvPr/>
        </p:nvSpPr>
        <p:spPr>
          <a:xfrm>
            <a:off x="1028700" y="5433867"/>
            <a:ext cx="7219950" cy="954107"/>
          </a:xfrm>
          <a:prstGeom prst="rect">
            <a:avLst/>
          </a:prstGeom>
          <a:noFill/>
        </p:spPr>
        <p:txBody>
          <a:bodyPr wrap="square" rtlCol="0">
            <a:spAutoFit/>
          </a:bodyPr>
          <a:lstStyle/>
          <a:p>
            <a:pPr algn="ctr"/>
            <a:r>
              <a:rPr lang="en-US" sz="2800" i="1" dirty="0" smtClean="0">
                <a:solidFill>
                  <a:srgbClr val="FFC000"/>
                </a:solidFill>
              </a:rPr>
              <a:t>Which type would tend to be the most positive and productive team member?</a:t>
            </a:r>
            <a:endParaRPr lang="en-US" sz="2800" i="1" dirty="0">
              <a:solidFill>
                <a:srgbClr val="FFC000"/>
              </a:solidFill>
            </a:endParaRPr>
          </a:p>
        </p:txBody>
      </p:sp>
      <p:sp>
        <p:nvSpPr>
          <p:cNvPr id="6" name="Rectangle 5"/>
          <p:cNvSpPr/>
          <p:nvPr/>
        </p:nvSpPr>
        <p:spPr>
          <a:xfrm>
            <a:off x="4343400" y="2057400"/>
            <a:ext cx="4572000" cy="3293209"/>
          </a:xfrm>
          <a:prstGeom prst="rect">
            <a:avLst/>
          </a:prstGeom>
        </p:spPr>
        <p:txBody>
          <a:bodyPr>
            <a:spAutoFit/>
          </a:bodyPr>
          <a:lstStyle/>
          <a:p>
            <a:r>
              <a:rPr lang="en-US" sz="2800" dirty="0" smtClean="0">
                <a:solidFill>
                  <a:srgbClr val="FFC000"/>
                </a:solidFill>
              </a:rPr>
              <a:t>Independent </a:t>
            </a:r>
            <a:r>
              <a:rPr lang="en-US" sz="2800" dirty="0">
                <a:solidFill>
                  <a:srgbClr val="FFC000"/>
                </a:solidFill>
              </a:rPr>
              <a:t>but alienated</a:t>
            </a:r>
            <a:r>
              <a:rPr lang="en-US" sz="2800" dirty="0">
                <a:solidFill>
                  <a:schemeClr val="bg1"/>
                </a:solidFill>
              </a:rPr>
              <a:t>: Capable of working on own, but </a:t>
            </a:r>
            <a:r>
              <a:rPr lang="en-US" sz="2800" dirty="0" smtClean="0">
                <a:solidFill>
                  <a:schemeClr val="bg1"/>
                </a:solidFill>
              </a:rPr>
              <a:t>not engaged and seems </a:t>
            </a:r>
            <a:r>
              <a:rPr lang="en-US" sz="2800" dirty="0">
                <a:solidFill>
                  <a:schemeClr val="bg1"/>
                </a:solidFill>
              </a:rPr>
              <a:t>not to care </a:t>
            </a:r>
            <a:r>
              <a:rPr lang="en-US" sz="2800" dirty="0" smtClean="0">
                <a:solidFill>
                  <a:schemeClr val="bg1"/>
                </a:solidFill>
              </a:rPr>
              <a:t>very much</a:t>
            </a:r>
            <a:endParaRPr lang="en-US" sz="2800" dirty="0">
              <a:solidFill>
                <a:schemeClr val="bg1"/>
              </a:solidFill>
            </a:endParaRPr>
          </a:p>
          <a:p>
            <a:endParaRPr lang="en-US" sz="1200" dirty="0" smtClean="0">
              <a:solidFill>
                <a:srgbClr val="FFC000"/>
              </a:solidFill>
            </a:endParaRPr>
          </a:p>
          <a:p>
            <a:r>
              <a:rPr lang="en-US" sz="2800" dirty="0" smtClean="0">
                <a:solidFill>
                  <a:srgbClr val="FFC000"/>
                </a:solidFill>
              </a:rPr>
              <a:t>Independent </a:t>
            </a:r>
            <a:r>
              <a:rPr lang="en-US" sz="2800" dirty="0">
                <a:solidFill>
                  <a:srgbClr val="FFC000"/>
                </a:solidFill>
              </a:rPr>
              <a:t>and effective</a:t>
            </a:r>
            <a:r>
              <a:rPr lang="en-US" sz="2800" dirty="0">
                <a:solidFill>
                  <a:schemeClr val="bg1"/>
                </a:solidFill>
              </a:rPr>
              <a:t>: Dependable to work well and motivated to do so   </a:t>
            </a:r>
          </a:p>
        </p:txBody>
      </p:sp>
      <p:cxnSp>
        <p:nvCxnSpPr>
          <p:cNvPr id="7" name="Straight Connector 6"/>
          <p:cNvCxnSpPr/>
          <p:nvPr/>
        </p:nvCxnSpPr>
        <p:spPr>
          <a:xfrm>
            <a:off x="4191000" y="2119167"/>
            <a:ext cx="0" cy="3231442"/>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p:nvPr>
        </p:nvSpPr>
        <p:spPr/>
        <p:txBody>
          <a:bodyPr/>
          <a:lstStyle/>
          <a:p>
            <a:r>
              <a:rPr lang="en-US" dirty="0" smtClean="0"/>
              <a:t>Types of Followers</a:t>
            </a:r>
            <a:endParaRPr lang="en-US" dirty="0"/>
          </a:p>
        </p:txBody>
      </p:sp>
    </p:spTree>
    <p:extLst>
      <p:ext uri="{BB962C8B-B14F-4D97-AF65-F5344CB8AC3E}">
        <p14:creationId xmlns:p14="http://schemas.microsoft.com/office/powerpoint/2010/main" val="181392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a:bodyPr>
          <a:lstStyle/>
          <a:p>
            <a:r>
              <a:rPr lang="en-US" sz="5400" dirty="0" smtClean="0"/>
              <a:t>Which type of follower would be most effective on a team?</a:t>
            </a:r>
            <a:endParaRPr lang="en-US" sz="5400" dirty="0"/>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smtClean="0"/>
              <a:t>Dependent</a:t>
            </a:r>
          </a:p>
          <a:p>
            <a:pPr>
              <a:lnSpc>
                <a:spcPct val="100000"/>
              </a:lnSpc>
              <a:spcBef>
                <a:spcPct val="20000"/>
              </a:spcBef>
              <a:buFont typeface="+mj-lt"/>
              <a:buAutoNum type="alphaUcPeriod"/>
            </a:pPr>
            <a:r>
              <a:rPr lang="en-US" sz="3200" dirty="0" smtClean="0"/>
              <a:t>Independent but alienated</a:t>
            </a:r>
          </a:p>
          <a:p>
            <a:pPr>
              <a:lnSpc>
                <a:spcPct val="100000"/>
              </a:lnSpc>
              <a:spcBef>
                <a:spcPct val="20000"/>
              </a:spcBef>
              <a:buFont typeface="+mj-lt"/>
              <a:buAutoNum type="alphaUcPeriod"/>
            </a:pPr>
            <a:r>
              <a:rPr lang="en-US" sz="3200" dirty="0" smtClean="0"/>
              <a:t>Independent and effective</a:t>
            </a:r>
            <a:endParaRPr lang="en-US" sz="3200" dirty="0"/>
          </a:p>
        </p:txBody>
      </p:sp>
      <p:sp>
        <p:nvSpPr>
          <p:cNvPr id="5" name="Text Placeholder 4"/>
          <p:cNvSpPr>
            <a:spLocks noGrp="1"/>
          </p:cNvSpPr>
          <p:nvPr>
            <p:ph type="body" sz="quarter" idx="10"/>
          </p:nvPr>
        </p:nvSpPr>
        <p:spPr/>
        <p:txBody>
          <a:bodyPr/>
          <a:lstStyle/>
          <a:p>
            <a:r>
              <a:rPr lang="en-US" dirty="0"/>
              <a:t>(NS1-U2C1S1:LQ3)</a:t>
            </a:r>
          </a:p>
        </p:txBody>
      </p:sp>
      <p:sp>
        <p:nvSpPr>
          <p:cNvPr id="7" name="CAI1"/>
          <p:cNvSpPr>
            <a:spLocks noChangeAspect="1"/>
          </p:cNvSpPr>
          <p:nvPr>
            <p:custDataLst>
              <p:tags r:id="rId3"/>
            </p:custDataLst>
          </p:nvPr>
        </p:nvSpPr>
        <p:spPr>
          <a:xfrm rot="10800000">
            <a:off x="381001" y="4398264"/>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endParaRPr lang="en-US" sz="3200" dirty="0"/>
          </a:p>
        </p:txBody>
      </p:sp>
    </p:spTree>
    <p:custDataLst>
      <p:tags r:id="rId1"/>
    </p:custDataLst>
    <p:extLst>
      <p:ext uri="{BB962C8B-B14F-4D97-AF65-F5344CB8AC3E}">
        <p14:creationId xmlns:p14="http://schemas.microsoft.com/office/powerpoint/2010/main" val="222549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628650" y="365124"/>
            <a:ext cx="7886700" cy="3297237"/>
          </a:xfrm>
        </p:spPr>
        <p:txBody>
          <a:bodyPr>
            <a:noAutofit/>
          </a:bodyPr>
          <a:lstStyle/>
          <a:p>
            <a:r>
              <a:rPr lang="en-US" sz="3600" dirty="0" smtClean="0"/>
              <a:t>Some qualities are more important for leaders, some for followers, and some that apply equally to both.  Of the qualities listed below, which apply equally to both leaders and followers? </a:t>
            </a:r>
            <a:br>
              <a:rPr lang="en-US" sz="3600" dirty="0" smtClean="0"/>
            </a:br>
            <a:r>
              <a:rPr lang="en-US" sz="1100" dirty="0" smtClean="0"/>
              <a:t/>
            </a:r>
            <a:br>
              <a:rPr lang="en-US" sz="1100" dirty="0" smtClean="0"/>
            </a:br>
            <a:r>
              <a:rPr lang="en-US" sz="2800" dirty="0" smtClean="0"/>
              <a:t>(Input all that apply; then push the ENTER button.)</a:t>
            </a:r>
            <a:endParaRPr lang="en-US" sz="2800" dirty="0"/>
          </a:p>
        </p:txBody>
      </p:sp>
      <p:sp>
        <p:nvSpPr>
          <p:cNvPr id="3" name="TPAnswers"/>
          <p:cNvSpPr>
            <a:spLocks noGrp="1"/>
          </p:cNvSpPr>
          <p:nvPr>
            <p:ph type="body" idx="1"/>
            <p:custDataLst>
              <p:tags r:id="rId2"/>
            </p:custDataLst>
          </p:nvPr>
        </p:nvSpPr>
        <p:spPr>
          <a:xfrm>
            <a:off x="695325" y="3738561"/>
            <a:ext cx="7229475" cy="2214562"/>
          </a:xfrm>
        </p:spPr>
        <p:txBody>
          <a:bodyPr>
            <a:noAutofit/>
          </a:bodyPr>
          <a:lstStyle/>
          <a:p>
            <a:pPr>
              <a:lnSpc>
                <a:spcPct val="100000"/>
              </a:lnSpc>
              <a:spcBef>
                <a:spcPct val="20000"/>
              </a:spcBef>
              <a:buFont typeface="+mj-lt"/>
              <a:buAutoNum type="alphaUcPeriod"/>
            </a:pPr>
            <a:r>
              <a:rPr lang="en-US" sz="3200" dirty="0" smtClean="0"/>
              <a:t>Inspiring</a:t>
            </a:r>
          </a:p>
          <a:p>
            <a:pPr>
              <a:lnSpc>
                <a:spcPct val="100000"/>
              </a:lnSpc>
              <a:spcBef>
                <a:spcPct val="20000"/>
              </a:spcBef>
              <a:buFont typeface="+mj-lt"/>
              <a:buAutoNum type="alphaUcPeriod"/>
            </a:pPr>
            <a:r>
              <a:rPr lang="en-US" sz="3200" dirty="0" smtClean="0"/>
              <a:t>Forward-thinking</a:t>
            </a:r>
          </a:p>
          <a:p>
            <a:pPr>
              <a:lnSpc>
                <a:spcPct val="100000"/>
              </a:lnSpc>
              <a:spcBef>
                <a:spcPct val="20000"/>
              </a:spcBef>
              <a:buFont typeface="+mj-lt"/>
              <a:buAutoNum type="alphaUcPeriod"/>
            </a:pPr>
            <a:r>
              <a:rPr lang="en-US" sz="3200" dirty="0" smtClean="0"/>
              <a:t>Honest</a:t>
            </a:r>
          </a:p>
          <a:p>
            <a:pPr>
              <a:lnSpc>
                <a:spcPct val="100000"/>
              </a:lnSpc>
              <a:spcBef>
                <a:spcPct val="20000"/>
              </a:spcBef>
              <a:buFont typeface="+mj-lt"/>
              <a:buAutoNum type="alphaUcPeriod"/>
            </a:pPr>
            <a:r>
              <a:rPr lang="en-US" sz="3200" dirty="0" smtClean="0"/>
              <a:t>Competent</a:t>
            </a:r>
            <a:endParaRPr lang="en-US" sz="3200" dirty="0"/>
          </a:p>
        </p:txBody>
      </p:sp>
      <p:sp>
        <p:nvSpPr>
          <p:cNvPr id="5" name="Text Placeholder 4"/>
          <p:cNvSpPr>
            <a:spLocks noGrp="1"/>
          </p:cNvSpPr>
          <p:nvPr>
            <p:ph type="body" sz="quarter" idx="10"/>
          </p:nvPr>
        </p:nvSpPr>
        <p:spPr/>
        <p:txBody>
          <a:bodyPr/>
          <a:lstStyle/>
          <a:p>
            <a:r>
              <a:rPr lang="en-US" dirty="0"/>
              <a:t>(NS1-U2C1S1:LQ4)</a:t>
            </a:r>
          </a:p>
        </p:txBody>
      </p:sp>
      <p:sp>
        <p:nvSpPr>
          <p:cNvPr id="4" name="CAI1"/>
          <p:cNvSpPr>
            <a:spLocks noChangeAspect="1"/>
          </p:cNvSpPr>
          <p:nvPr>
            <p:custDataLst>
              <p:tags r:id="rId3"/>
            </p:custDataLst>
          </p:nvPr>
        </p:nvSpPr>
        <p:spPr>
          <a:xfrm rot="10800000">
            <a:off x="288925" y="4995861"/>
            <a:ext cx="406400" cy="4064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2"/>
          <p:cNvSpPr>
            <a:spLocks noChangeAspect="1"/>
          </p:cNvSpPr>
          <p:nvPr>
            <p:custDataLst>
              <p:tags r:id="rId4"/>
            </p:custDataLst>
          </p:nvPr>
        </p:nvSpPr>
        <p:spPr>
          <a:xfrm rot="10800000">
            <a:off x="288925" y="5537200"/>
            <a:ext cx="406400" cy="4064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PChart"/>
          <p:cNvSpPr txBox="1">
            <a:spLocks/>
          </p:cNvSpPr>
          <p:nvPr>
            <p:custDataLst>
              <p:tags r:id="rId5"/>
            </p:custDataLst>
          </p:nvPr>
        </p:nvSpPr>
        <p:spPr>
          <a:xfrm>
            <a:off x="6858000" y="3738561"/>
            <a:ext cx="1727200" cy="2214562"/>
          </a:xfrm>
          <a:prstGeom prst="rect">
            <a:avLst/>
          </a:prstGeom>
        </p:spPr>
        <p:txBody>
          <a:bodyPr vert="horz" lIns="91440" tIns="45720" rIns="91440" bIns="45720" rtlCol="0">
            <a:no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endParaRPr lang="en-US" sz="3200" dirty="0"/>
          </a:p>
        </p:txBody>
      </p:sp>
    </p:spTree>
    <p:custDataLst>
      <p:tags r:id="rId1"/>
    </p:custDataLst>
    <p:extLst>
      <p:ext uri="{BB962C8B-B14F-4D97-AF65-F5344CB8AC3E}">
        <p14:creationId xmlns:p14="http://schemas.microsoft.com/office/powerpoint/2010/main" val="189170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2"/>
          <p:cNvSpPr txBox="1"/>
          <p:nvPr/>
        </p:nvSpPr>
        <p:spPr>
          <a:xfrm>
            <a:off x="457200" y="2016264"/>
            <a:ext cx="8305800" cy="3231654"/>
          </a:xfrm>
          <a:prstGeom prst="rect">
            <a:avLst/>
          </a:prstGeom>
          <a:noFill/>
        </p:spPr>
        <p:txBody>
          <a:bodyPr wrap="square" rtlCol="0">
            <a:spAutoFit/>
          </a:bodyPr>
          <a:lstStyle/>
          <a:p>
            <a:pPr lvl="0"/>
            <a:r>
              <a:rPr lang="en-US" sz="2800" dirty="0" smtClean="0">
                <a:solidFill>
                  <a:prstClr val="white"/>
                </a:solidFill>
              </a:rPr>
              <a:t>Each follower is important and has individual attributes to contribute to the team, such as:</a:t>
            </a:r>
          </a:p>
          <a:p>
            <a:pPr lvl="0"/>
            <a:endParaRPr lang="en-US" sz="800" dirty="0" smtClean="0">
              <a:solidFill>
                <a:prstClr val="white"/>
              </a:solidFill>
            </a:endParaRPr>
          </a:p>
          <a:p>
            <a:pPr marL="693738" lvl="0" indent="-300038">
              <a:buFont typeface="Arial" panose="020B0604020202020204" pitchFamily="34" charset="0"/>
              <a:buChar char="•"/>
            </a:pPr>
            <a:r>
              <a:rPr lang="en-US" sz="2800" dirty="0" smtClean="0">
                <a:solidFill>
                  <a:prstClr val="white"/>
                </a:solidFill>
              </a:rPr>
              <a:t>Unique individual skills                                                	and experience</a:t>
            </a:r>
          </a:p>
          <a:p>
            <a:pPr marL="693738" lvl="0" indent="-300038">
              <a:buFont typeface="Arial" panose="020B0604020202020204" pitchFamily="34" charset="0"/>
              <a:buChar char="•"/>
            </a:pPr>
            <a:r>
              <a:rPr lang="en-US" sz="2800" dirty="0" smtClean="0">
                <a:solidFill>
                  <a:prstClr val="white"/>
                </a:solidFill>
              </a:rPr>
              <a:t>Unique personality</a:t>
            </a:r>
          </a:p>
          <a:p>
            <a:pPr marL="693738" lvl="0" indent="-300038">
              <a:buFont typeface="Arial" panose="020B0604020202020204" pitchFamily="34" charset="0"/>
              <a:buChar char="•"/>
            </a:pPr>
            <a:r>
              <a:rPr lang="en-US" sz="2800" dirty="0" smtClean="0">
                <a:solidFill>
                  <a:prstClr val="white"/>
                </a:solidFill>
              </a:rPr>
              <a:t>Potential ability to change                                           the group’s  behavior</a:t>
            </a:r>
          </a:p>
        </p:txBody>
      </p:sp>
      <p:sp>
        <p:nvSpPr>
          <p:cNvPr id="4" name="TextBox1" hidden="1"/>
          <p:cNvSpPr txBox="1"/>
          <p:nvPr/>
        </p:nvSpPr>
        <p:spPr>
          <a:xfrm>
            <a:off x="2531061" y="4658930"/>
            <a:ext cx="4097099" cy="1815882"/>
          </a:xfrm>
          <a:prstGeom prst="rect">
            <a:avLst/>
          </a:prstGeom>
          <a:noFill/>
        </p:spPr>
        <p:txBody>
          <a:bodyPr wrap="square" rtlCol="0">
            <a:spAutoFit/>
          </a:bodyPr>
          <a:lstStyle/>
          <a:p>
            <a:pPr lvl="0" algn="ctr"/>
            <a:r>
              <a:rPr lang="en-US" sz="2800" dirty="0" smtClean="0">
                <a:solidFill>
                  <a:prstClr val="white"/>
                </a:solidFill>
              </a:rPr>
              <a:t>The roles of leader and follower apply to everyone at different times, including the President.</a:t>
            </a:r>
          </a:p>
        </p:txBody>
      </p:sp>
      <p:sp>
        <p:nvSpPr>
          <p:cNvPr id="8" name="TextBox 7"/>
          <p:cNvSpPr txBox="1"/>
          <p:nvPr/>
        </p:nvSpPr>
        <p:spPr>
          <a:xfrm>
            <a:off x="609600" y="5569803"/>
            <a:ext cx="8153400" cy="830997"/>
          </a:xfrm>
          <a:prstGeom prst="rect">
            <a:avLst/>
          </a:prstGeom>
          <a:noFill/>
        </p:spPr>
        <p:txBody>
          <a:bodyPr wrap="square" rtlCol="0">
            <a:spAutoFit/>
          </a:bodyPr>
          <a:lstStyle/>
          <a:p>
            <a:pPr algn="ctr"/>
            <a:r>
              <a:rPr lang="en-US" sz="2400" dirty="0" smtClean="0">
                <a:solidFill>
                  <a:srgbClr val="FFC000"/>
                </a:solidFill>
              </a:rPr>
              <a:t>A skilled team leader decides how to use each individual’s skills to the greatest benefit of the team.</a:t>
            </a:r>
            <a:endParaRPr lang="en-US" sz="2400" dirty="0">
              <a:solidFill>
                <a:srgbClr val="FFC000"/>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171940"/>
            <a:ext cx="2924624" cy="1933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quarter" idx="12"/>
          </p:nvPr>
        </p:nvSpPr>
        <p:spPr/>
        <p:txBody>
          <a:bodyPr/>
          <a:lstStyle/>
          <a:p>
            <a:r>
              <a:rPr lang="en-US" dirty="0" smtClean="0"/>
              <a:t>Power of the Follower</a:t>
            </a:r>
            <a:endParaRPr lang="en-US" dirty="0"/>
          </a:p>
        </p:txBody>
      </p:sp>
    </p:spTree>
    <p:extLst>
      <p:ext uri="{BB962C8B-B14F-4D97-AF65-F5344CB8AC3E}">
        <p14:creationId xmlns:p14="http://schemas.microsoft.com/office/powerpoint/2010/main" val="111953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2"/>
          <p:cNvSpPr txBox="1"/>
          <p:nvPr/>
        </p:nvSpPr>
        <p:spPr>
          <a:xfrm>
            <a:off x="3810000" y="2209800"/>
            <a:ext cx="5047416" cy="3970318"/>
          </a:xfrm>
          <a:prstGeom prst="rect">
            <a:avLst/>
          </a:prstGeom>
          <a:noFill/>
        </p:spPr>
        <p:txBody>
          <a:bodyPr wrap="square" rtlCol="0">
            <a:spAutoFit/>
          </a:bodyPr>
          <a:lstStyle/>
          <a:p>
            <a:r>
              <a:rPr lang="en-US" sz="2800" dirty="0">
                <a:solidFill>
                  <a:prstClr val="white"/>
                </a:solidFill>
              </a:rPr>
              <a:t>Understanding follower </a:t>
            </a:r>
            <a:r>
              <a:rPr lang="en-US" sz="2800" dirty="0">
                <a:solidFill>
                  <a:srgbClr val="FFC000"/>
                </a:solidFill>
              </a:rPr>
              <a:t>readiness</a:t>
            </a:r>
            <a:r>
              <a:rPr lang="en-US" sz="2800" dirty="0">
                <a:solidFill>
                  <a:prstClr val="white"/>
                </a:solidFill>
              </a:rPr>
              <a:t> is a key element of </a:t>
            </a:r>
            <a:r>
              <a:rPr lang="en-US" sz="2800" dirty="0" smtClean="0">
                <a:solidFill>
                  <a:prstClr val="white"/>
                </a:solidFill>
              </a:rPr>
              <a:t>leadership.</a:t>
            </a:r>
            <a:endParaRPr lang="en-US" sz="2800" dirty="0">
              <a:solidFill>
                <a:prstClr val="white"/>
              </a:solidFill>
            </a:endParaRPr>
          </a:p>
          <a:p>
            <a:pPr lvl="0"/>
            <a:endParaRPr lang="en-US" sz="2800" dirty="0" smtClean="0">
              <a:solidFill>
                <a:prstClr val="white"/>
              </a:solidFill>
            </a:endParaRPr>
          </a:p>
          <a:p>
            <a:pPr lvl="0"/>
            <a:r>
              <a:rPr lang="en-US" sz="2800" dirty="0" smtClean="0">
                <a:solidFill>
                  <a:prstClr val="white"/>
                </a:solidFill>
              </a:rPr>
              <a:t>Readiness level = </a:t>
            </a:r>
          </a:p>
          <a:p>
            <a:pPr lvl="0"/>
            <a:r>
              <a:rPr lang="en-US" sz="2800" dirty="0" smtClean="0">
                <a:solidFill>
                  <a:srgbClr val="FFC000"/>
                </a:solidFill>
              </a:rPr>
              <a:t>ability</a:t>
            </a:r>
            <a:r>
              <a:rPr lang="en-US" sz="2800" dirty="0" smtClean="0">
                <a:solidFill>
                  <a:prstClr val="white"/>
                </a:solidFill>
              </a:rPr>
              <a:t> + </a:t>
            </a:r>
            <a:r>
              <a:rPr lang="en-US" sz="2800" dirty="0" smtClean="0">
                <a:solidFill>
                  <a:srgbClr val="FFC000"/>
                </a:solidFill>
              </a:rPr>
              <a:t>willingness</a:t>
            </a:r>
            <a:r>
              <a:rPr lang="en-US" sz="2800" dirty="0" smtClean="0">
                <a:solidFill>
                  <a:prstClr val="white"/>
                </a:solidFill>
              </a:rPr>
              <a:t> + </a:t>
            </a:r>
            <a:r>
              <a:rPr lang="en-US" sz="2800" dirty="0" smtClean="0">
                <a:solidFill>
                  <a:srgbClr val="FFC000"/>
                </a:solidFill>
              </a:rPr>
              <a:t>confidence </a:t>
            </a:r>
          </a:p>
          <a:p>
            <a:pPr lvl="0"/>
            <a:endParaRPr lang="en-US" sz="2800" dirty="0" smtClean="0">
              <a:solidFill>
                <a:prstClr val="white"/>
              </a:solidFill>
            </a:endParaRPr>
          </a:p>
          <a:p>
            <a:pPr lvl="0"/>
            <a:r>
              <a:rPr lang="en-US" sz="2800" dirty="0" smtClean="0">
                <a:solidFill>
                  <a:prstClr val="white"/>
                </a:solidFill>
              </a:rPr>
              <a:t>A good leader helps team members gain knowledge or skill to perform at their highest level.</a:t>
            </a:r>
          </a:p>
        </p:txBody>
      </p:sp>
      <p:sp>
        <p:nvSpPr>
          <p:cNvPr id="4" name="TextBox1" hidden="1"/>
          <p:cNvSpPr txBox="1"/>
          <p:nvPr/>
        </p:nvSpPr>
        <p:spPr>
          <a:xfrm>
            <a:off x="2531061" y="4658930"/>
            <a:ext cx="4097099" cy="1815882"/>
          </a:xfrm>
          <a:prstGeom prst="rect">
            <a:avLst/>
          </a:prstGeom>
          <a:noFill/>
        </p:spPr>
        <p:txBody>
          <a:bodyPr wrap="square" rtlCol="0">
            <a:spAutoFit/>
          </a:bodyPr>
          <a:lstStyle/>
          <a:p>
            <a:pPr lvl="0" algn="ctr"/>
            <a:r>
              <a:rPr lang="en-US" sz="2800" dirty="0" smtClean="0">
                <a:solidFill>
                  <a:prstClr val="white"/>
                </a:solidFill>
              </a:rPr>
              <a:t>The roles of leader and follower apply to everyone at different times, including the President.</a:t>
            </a:r>
          </a:p>
        </p:txBody>
      </p:sp>
      <p:grpSp>
        <p:nvGrpSpPr>
          <p:cNvPr id="7" name="Group 6"/>
          <p:cNvGrpSpPr/>
          <p:nvPr/>
        </p:nvGrpSpPr>
        <p:grpSpPr>
          <a:xfrm>
            <a:off x="457200" y="2209800"/>
            <a:ext cx="3180800" cy="3654385"/>
            <a:chOff x="5791200" y="2727544"/>
            <a:chExt cx="3180800" cy="3654385"/>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0084" y="2790608"/>
              <a:ext cx="1823032"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91200" y="5181600"/>
              <a:ext cx="3180800" cy="1200329"/>
            </a:xfrm>
            <a:prstGeom prst="rect">
              <a:avLst/>
            </a:prstGeom>
            <a:noFill/>
          </p:spPr>
          <p:txBody>
            <a:bodyPr wrap="square" rtlCol="0">
              <a:spAutoFit/>
            </a:bodyPr>
            <a:lstStyle/>
            <a:p>
              <a:pPr algn="ctr"/>
              <a:r>
                <a:rPr lang="en-US" sz="2400" dirty="0" smtClean="0">
                  <a:solidFill>
                    <a:schemeClr val="bg1"/>
                  </a:solidFill>
                </a:rPr>
                <a:t>Shakespeare’s character</a:t>
              </a:r>
            </a:p>
            <a:p>
              <a:pPr algn="ctr"/>
              <a:r>
                <a:rPr lang="en-US" sz="2400" dirty="0" smtClean="0">
                  <a:solidFill>
                    <a:schemeClr val="bg1"/>
                  </a:solidFill>
                </a:rPr>
                <a:t>Hamlet said,</a:t>
              </a:r>
            </a:p>
            <a:p>
              <a:pPr algn="ctr"/>
              <a:r>
                <a:rPr lang="en-US" sz="2400" i="1" dirty="0" smtClean="0">
                  <a:solidFill>
                    <a:schemeClr val="bg1"/>
                  </a:solidFill>
                </a:rPr>
                <a:t>“The readiness is all.”</a:t>
              </a:r>
              <a:endParaRPr lang="en-US" sz="2400" i="1" dirty="0">
                <a:solidFill>
                  <a:schemeClr val="bg1"/>
                </a:solidFill>
              </a:endParaRPr>
            </a:p>
          </p:txBody>
        </p:sp>
        <p:sp>
          <p:nvSpPr>
            <p:cNvPr id="6" name="Rectangle 5"/>
            <p:cNvSpPr/>
            <p:nvPr/>
          </p:nvSpPr>
          <p:spPr>
            <a:xfrm>
              <a:off x="5791200" y="2727544"/>
              <a:ext cx="3101970" cy="3654385"/>
            </a:xfrm>
            <a:prstGeom prst="rect">
              <a:avLst/>
            </a:prstGeom>
            <a:noFill/>
            <a:ln w="381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Placeholder 7"/>
          <p:cNvSpPr>
            <a:spLocks noGrp="1"/>
          </p:cNvSpPr>
          <p:nvPr>
            <p:ph type="body" sz="quarter" idx="12"/>
          </p:nvPr>
        </p:nvSpPr>
        <p:spPr/>
        <p:txBody>
          <a:bodyPr/>
          <a:lstStyle/>
          <a:p>
            <a:r>
              <a:rPr lang="en-US" dirty="0" smtClean="0"/>
              <a:t>Readiness Factors of Followers</a:t>
            </a:r>
            <a:endParaRPr lang="en-US" dirty="0"/>
          </a:p>
        </p:txBody>
      </p:sp>
    </p:spTree>
    <p:extLst>
      <p:ext uri="{BB962C8B-B14F-4D97-AF65-F5344CB8AC3E}">
        <p14:creationId xmlns:p14="http://schemas.microsoft.com/office/powerpoint/2010/main" val="68416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xEl>
                                              <p:pRg st="2" end="2"/>
                                            </p:txEl>
                                          </p:spTgt>
                                        </p:tgtEl>
                                        <p:attrNameLst>
                                          <p:attrName>style.visibility</p:attrName>
                                        </p:attrNameLst>
                                      </p:cBhvr>
                                      <p:to>
                                        <p:strVal val="visible"/>
                                      </p:to>
                                    </p:set>
                                    <p:animEffect transition="in" filter="wipe(left)">
                                      <p:cBhvr>
                                        <p:cTn id="7" dur="500"/>
                                        <p:tgtEl>
                                          <p:spTgt spid="46">
                                            <p:txEl>
                                              <p:pRg st="2" end="2"/>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6">
                                            <p:txEl>
                                              <p:pRg st="3" end="3"/>
                                            </p:txEl>
                                          </p:spTgt>
                                        </p:tgtEl>
                                        <p:attrNameLst>
                                          <p:attrName>style.visibility</p:attrName>
                                        </p:attrNameLst>
                                      </p:cBhvr>
                                      <p:to>
                                        <p:strVal val="visible"/>
                                      </p:to>
                                    </p:set>
                                    <p:animEffect transition="in" filter="wipe(left)">
                                      <p:cBhvr>
                                        <p:cTn id="11" dur="500"/>
                                        <p:tgtEl>
                                          <p:spTgt spid="46">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6">
                                            <p:txEl>
                                              <p:pRg st="5" end="5"/>
                                            </p:txEl>
                                          </p:spTgt>
                                        </p:tgtEl>
                                        <p:attrNameLst>
                                          <p:attrName>style.visibility</p:attrName>
                                        </p:attrNameLst>
                                      </p:cBhvr>
                                      <p:to>
                                        <p:strVal val="visible"/>
                                      </p:to>
                                    </p:set>
                                    <p:animEffect transition="in" filter="wipe(left)">
                                      <p:cBhvr>
                                        <p:cTn id="16" dur="500"/>
                                        <p:tgtEl>
                                          <p:spTgt spid="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2"/>
          <p:cNvSpPr txBox="1"/>
          <p:nvPr/>
        </p:nvSpPr>
        <p:spPr>
          <a:xfrm>
            <a:off x="685800" y="4800600"/>
            <a:ext cx="7943016" cy="1384995"/>
          </a:xfrm>
          <a:prstGeom prst="rect">
            <a:avLst/>
          </a:prstGeom>
          <a:noFill/>
        </p:spPr>
        <p:txBody>
          <a:bodyPr wrap="square" rtlCol="0">
            <a:spAutoFit/>
          </a:bodyPr>
          <a:lstStyle/>
          <a:p>
            <a:pPr lvl="0"/>
            <a:r>
              <a:rPr lang="en-US" sz="2800" dirty="0" smtClean="0">
                <a:solidFill>
                  <a:prstClr val="white"/>
                </a:solidFill>
              </a:rPr>
              <a:t>And, as team members’ competence and abilities change, so will their </a:t>
            </a:r>
            <a:r>
              <a:rPr lang="en-US" sz="2800" dirty="0" smtClean="0">
                <a:solidFill>
                  <a:srgbClr val="FFC000"/>
                </a:solidFill>
              </a:rPr>
              <a:t>attitudes</a:t>
            </a:r>
            <a:r>
              <a:rPr lang="en-US" sz="2800" dirty="0" smtClean="0">
                <a:solidFill>
                  <a:prstClr val="white"/>
                </a:solidFill>
              </a:rPr>
              <a:t>, levels of </a:t>
            </a:r>
            <a:r>
              <a:rPr lang="en-US" sz="2800" dirty="0" smtClean="0">
                <a:solidFill>
                  <a:srgbClr val="FFC000"/>
                </a:solidFill>
              </a:rPr>
              <a:t>enthusiasm</a:t>
            </a:r>
            <a:r>
              <a:rPr lang="en-US" sz="2800" dirty="0" smtClean="0">
                <a:solidFill>
                  <a:prstClr val="white"/>
                </a:solidFill>
              </a:rPr>
              <a:t> and ___________.</a:t>
            </a:r>
          </a:p>
        </p:txBody>
      </p:sp>
      <p:sp>
        <p:nvSpPr>
          <p:cNvPr id="5" name="commitment highlight"/>
          <p:cNvSpPr txBox="1"/>
          <p:nvPr/>
        </p:nvSpPr>
        <p:spPr>
          <a:xfrm>
            <a:off x="1342698" y="5655587"/>
            <a:ext cx="2057400" cy="523220"/>
          </a:xfrm>
          <a:prstGeom prst="rect">
            <a:avLst/>
          </a:prstGeom>
          <a:noFill/>
        </p:spPr>
        <p:txBody>
          <a:bodyPr wrap="square" rtlCol="0">
            <a:spAutoFit/>
          </a:bodyPr>
          <a:lstStyle/>
          <a:p>
            <a:r>
              <a:rPr lang="en-US" sz="2800" dirty="0" smtClean="0">
                <a:solidFill>
                  <a:srgbClr val="FFC000"/>
                </a:solidFill>
              </a:rPr>
              <a:t>commitment</a:t>
            </a:r>
            <a:endParaRPr lang="en-US" sz="2800" dirty="0">
              <a:solidFill>
                <a:srgbClr val="FFC000"/>
              </a:solidFill>
            </a:endParaRPr>
          </a:p>
        </p:txBody>
      </p:sp>
      <p:pic>
        <p:nvPicPr>
          <p:cNvPr id="3075" name="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235164"/>
            <a:ext cx="3041553"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1"/>
          <p:cNvSpPr txBox="1"/>
          <p:nvPr/>
        </p:nvSpPr>
        <p:spPr>
          <a:xfrm>
            <a:off x="678932" y="2286000"/>
            <a:ext cx="4876800" cy="1815882"/>
          </a:xfrm>
          <a:prstGeom prst="rect">
            <a:avLst/>
          </a:prstGeom>
          <a:noFill/>
        </p:spPr>
        <p:txBody>
          <a:bodyPr wrap="square" rtlCol="0">
            <a:spAutoFit/>
          </a:bodyPr>
          <a:lstStyle/>
          <a:p>
            <a:pPr lvl="0"/>
            <a:r>
              <a:rPr lang="en-US" sz="2800" dirty="0" smtClean="0">
                <a:solidFill>
                  <a:srgbClr val="FFC000"/>
                </a:solidFill>
              </a:rPr>
              <a:t>Ability</a:t>
            </a:r>
            <a:r>
              <a:rPr lang="en-US" sz="2800" dirty="0" smtClean="0">
                <a:solidFill>
                  <a:prstClr val="white"/>
                </a:solidFill>
              </a:rPr>
              <a:t> and </a:t>
            </a:r>
            <a:r>
              <a:rPr lang="en-US" sz="2800" dirty="0" smtClean="0">
                <a:solidFill>
                  <a:srgbClr val="FFC000"/>
                </a:solidFill>
              </a:rPr>
              <a:t>willingness</a:t>
            </a:r>
            <a:r>
              <a:rPr lang="en-US" sz="2800" dirty="0" smtClean="0">
                <a:solidFill>
                  <a:prstClr val="white"/>
                </a:solidFill>
              </a:rPr>
              <a:t> affect each other.  A change in either factor will affect the way the two factors operate together.</a:t>
            </a:r>
          </a:p>
        </p:txBody>
      </p:sp>
      <p:sp>
        <p:nvSpPr>
          <p:cNvPr id="2" name="Text Placeholder 1"/>
          <p:cNvSpPr>
            <a:spLocks noGrp="1"/>
          </p:cNvSpPr>
          <p:nvPr>
            <p:ph type="body" sz="quarter" idx="12"/>
          </p:nvPr>
        </p:nvSpPr>
        <p:spPr/>
        <p:txBody>
          <a:bodyPr>
            <a:noAutofit/>
          </a:bodyPr>
          <a:lstStyle/>
          <a:p>
            <a:pPr lvl="0"/>
            <a:r>
              <a:rPr lang="en-US" dirty="0">
                <a:solidFill>
                  <a:prstClr val="white"/>
                </a:solidFill>
              </a:rPr>
              <a:t>Readiness Factors of </a:t>
            </a:r>
            <a:r>
              <a:rPr lang="en-US" dirty="0" smtClean="0">
                <a:solidFill>
                  <a:prstClr val="white"/>
                </a:solidFill>
              </a:rPr>
              <a:t>Followers</a:t>
            </a:r>
            <a:endParaRPr lang="en-US" dirty="0">
              <a:solidFill>
                <a:prstClr val="white"/>
              </a:solidFill>
            </a:endParaRPr>
          </a:p>
        </p:txBody>
      </p:sp>
    </p:spTree>
    <p:extLst>
      <p:ext uri="{BB962C8B-B14F-4D97-AF65-F5344CB8AC3E}">
        <p14:creationId xmlns:p14="http://schemas.microsoft.com/office/powerpoint/2010/main" val="23316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1"/>
          <p:cNvSpPr txBox="1"/>
          <p:nvPr/>
        </p:nvSpPr>
        <p:spPr>
          <a:xfrm>
            <a:off x="743610" y="4419600"/>
            <a:ext cx="7885383" cy="2062103"/>
          </a:xfrm>
          <a:prstGeom prst="rect">
            <a:avLst/>
          </a:prstGeom>
          <a:noFill/>
        </p:spPr>
        <p:txBody>
          <a:bodyPr wrap="square" rtlCol="0">
            <a:spAutoFit/>
          </a:bodyPr>
          <a:lstStyle/>
          <a:p>
            <a:pPr lvl="0"/>
            <a:r>
              <a:rPr lang="en-US" sz="2800" dirty="0" smtClean="0">
                <a:solidFill>
                  <a:schemeClr val="bg1"/>
                </a:solidFill>
              </a:rPr>
              <a:t>Good leaders notice these changes in their followers.  </a:t>
            </a:r>
          </a:p>
          <a:p>
            <a:pPr lvl="0"/>
            <a:endParaRPr lang="en-US" sz="1600" dirty="0">
              <a:solidFill>
                <a:schemeClr val="bg1"/>
              </a:solidFill>
            </a:endParaRPr>
          </a:p>
          <a:p>
            <a:pPr lvl="0"/>
            <a:r>
              <a:rPr lang="en-US" sz="2800" dirty="0" smtClean="0">
                <a:solidFill>
                  <a:schemeClr val="bg1"/>
                </a:solidFill>
              </a:rPr>
              <a:t>If the follower experiences failure when trying new things, it’s important to avoid labeling them, and give them other ___________ to grow and succeed.</a:t>
            </a:r>
            <a:endParaRPr lang="en-US" sz="2800" dirty="0">
              <a:solidFill>
                <a:prstClr val="white"/>
              </a:solidFill>
            </a:endParaRPr>
          </a:p>
        </p:txBody>
      </p:sp>
      <p:sp>
        <p:nvSpPr>
          <p:cNvPr id="5" name="opportunities"/>
          <p:cNvSpPr txBox="1"/>
          <p:nvPr/>
        </p:nvSpPr>
        <p:spPr>
          <a:xfrm>
            <a:off x="2467302" y="5946230"/>
            <a:ext cx="2355631" cy="523220"/>
          </a:xfrm>
          <a:prstGeom prst="rect">
            <a:avLst/>
          </a:prstGeom>
          <a:noFill/>
        </p:spPr>
        <p:txBody>
          <a:bodyPr wrap="square" rtlCol="0">
            <a:spAutoFit/>
          </a:bodyPr>
          <a:lstStyle/>
          <a:p>
            <a:r>
              <a:rPr lang="en-US" sz="2800" dirty="0" smtClean="0">
                <a:solidFill>
                  <a:srgbClr val="FFC000"/>
                </a:solidFill>
              </a:rPr>
              <a:t>opportunities</a:t>
            </a:r>
            <a:endParaRPr lang="en-US" sz="2800" dirty="0">
              <a:solidFill>
                <a:srgbClr val="FFC000"/>
              </a:solidFill>
            </a:endParaRPr>
          </a:p>
        </p:txBody>
      </p:sp>
      <p:sp>
        <p:nvSpPr>
          <p:cNvPr id="11" name="TextBox1"/>
          <p:cNvSpPr txBox="1"/>
          <p:nvPr/>
        </p:nvSpPr>
        <p:spPr>
          <a:xfrm>
            <a:off x="780396" y="2209800"/>
            <a:ext cx="4876800" cy="2554545"/>
          </a:xfrm>
          <a:prstGeom prst="rect">
            <a:avLst/>
          </a:prstGeom>
          <a:noFill/>
        </p:spPr>
        <p:txBody>
          <a:bodyPr wrap="square" rtlCol="0">
            <a:spAutoFit/>
          </a:bodyPr>
          <a:lstStyle/>
          <a:p>
            <a:pPr lvl="0"/>
            <a:r>
              <a:rPr lang="en-US" sz="2800" dirty="0" smtClean="0">
                <a:solidFill>
                  <a:schemeClr val="bg1"/>
                </a:solidFill>
              </a:rPr>
              <a:t>A boost in </a:t>
            </a:r>
            <a:r>
              <a:rPr lang="en-US" sz="2800" dirty="0" smtClean="0">
                <a:solidFill>
                  <a:srgbClr val="FFC000"/>
                </a:solidFill>
              </a:rPr>
              <a:t>confidence</a:t>
            </a:r>
            <a:r>
              <a:rPr lang="en-US" sz="2800" dirty="0">
                <a:solidFill>
                  <a:schemeClr val="bg1"/>
                </a:solidFill>
              </a:rPr>
              <a:t> </a:t>
            </a:r>
            <a:r>
              <a:rPr lang="en-US" sz="2800" dirty="0" smtClean="0">
                <a:solidFill>
                  <a:schemeClr val="bg1"/>
                </a:solidFill>
              </a:rPr>
              <a:t>usually results when an individual becomes more competent at a skill or skill set. </a:t>
            </a:r>
          </a:p>
          <a:p>
            <a:pPr lvl="0"/>
            <a:endParaRPr lang="en-US" sz="4800" dirty="0">
              <a:solidFill>
                <a:schemeClr val="bg1"/>
              </a:solidFill>
            </a:endParaRPr>
          </a:p>
        </p:txBody>
      </p:sp>
      <p:pic>
        <p:nvPicPr>
          <p:cNvPr id="4098" name="Picture 2" descr="C:\Users\Pam\AppData\Local\Microsoft\Windows\Temporary Internet Files\Content.IE5\TWZUV3M7\MP90044236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7196" y="2143882"/>
            <a:ext cx="2895600" cy="192472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2"/>
          </p:nvPr>
        </p:nvSpPr>
        <p:spPr/>
        <p:txBody>
          <a:bodyPr>
            <a:noAutofit/>
          </a:bodyPr>
          <a:lstStyle/>
          <a:p>
            <a:r>
              <a:rPr lang="en-US" dirty="0"/>
              <a:t>Readiness Factors of </a:t>
            </a:r>
            <a:r>
              <a:rPr lang="en-US" dirty="0" smtClean="0"/>
              <a:t>Followers</a:t>
            </a:r>
            <a:endParaRPr lang="en-US" dirty="0"/>
          </a:p>
        </p:txBody>
      </p:sp>
    </p:spTree>
    <p:extLst>
      <p:ext uri="{BB962C8B-B14F-4D97-AF65-F5344CB8AC3E}">
        <p14:creationId xmlns:p14="http://schemas.microsoft.com/office/powerpoint/2010/main" val="112581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evel 2 text"/>
          <p:cNvSpPr txBox="1"/>
          <p:nvPr/>
        </p:nvSpPr>
        <p:spPr>
          <a:xfrm>
            <a:off x="6972300" y="4217113"/>
            <a:ext cx="1790700" cy="1938992"/>
          </a:xfrm>
          <a:prstGeom prst="rect">
            <a:avLst/>
          </a:prstGeom>
          <a:noFill/>
        </p:spPr>
        <p:txBody>
          <a:bodyPr wrap="square" rtlCol="0">
            <a:spAutoFit/>
          </a:bodyPr>
          <a:lstStyle/>
          <a:p>
            <a:r>
              <a:rPr lang="en-US" sz="2400" b="1" dirty="0" smtClean="0">
                <a:solidFill>
                  <a:srgbClr val="FFC000"/>
                </a:solidFill>
              </a:rPr>
              <a:t>Level 2</a:t>
            </a:r>
            <a:r>
              <a:rPr lang="en-US" sz="2400" dirty="0" smtClean="0">
                <a:solidFill>
                  <a:srgbClr val="FFC000"/>
                </a:solidFill>
              </a:rPr>
              <a:t> – Motivated and makes effort, but lacks ability</a:t>
            </a:r>
          </a:p>
        </p:txBody>
      </p:sp>
      <p:pic>
        <p:nvPicPr>
          <p:cNvPr id="1026" name="highlight level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9022" y="2260044"/>
            <a:ext cx="1279525" cy="39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vel 1 text"/>
          <p:cNvSpPr txBox="1"/>
          <p:nvPr/>
        </p:nvSpPr>
        <p:spPr>
          <a:xfrm>
            <a:off x="6972300" y="2133600"/>
            <a:ext cx="1790700" cy="1938992"/>
          </a:xfrm>
          <a:prstGeom prst="rect">
            <a:avLst/>
          </a:prstGeom>
          <a:noFill/>
        </p:spPr>
        <p:txBody>
          <a:bodyPr wrap="square" rtlCol="0">
            <a:spAutoFit/>
          </a:bodyPr>
          <a:lstStyle/>
          <a:p>
            <a:r>
              <a:rPr lang="en-US" sz="2400" b="1" dirty="0" smtClean="0">
                <a:solidFill>
                  <a:srgbClr val="FFC000"/>
                </a:solidFill>
              </a:rPr>
              <a:t>Level 1</a:t>
            </a:r>
            <a:r>
              <a:rPr lang="en-US" sz="2400" dirty="0" smtClean="0">
                <a:solidFill>
                  <a:srgbClr val="FFC000"/>
                </a:solidFill>
              </a:rPr>
              <a:t> – Lacks ability, commitment and motivation</a:t>
            </a:r>
            <a:endParaRPr lang="en-US" sz="2400" dirty="0">
              <a:solidFill>
                <a:srgbClr val="FFC000"/>
              </a:solidFill>
            </a:endParaRPr>
          </a:p>
        </p:txBody>
      </p:sp>
      <p:sp>
        <p:nvSpPr>
          <p:cNvPr id="7" name="highlight level 1"/>
          <p:cNvSpPr/>
          <p:nvPr/>
        </p:nvSpPr>
        <p:spPr>
          <a:xfrm>
            <a:off x="1923392" y="2291576"/>
            <a:ext cx="1219200" cy="3891290"/>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p:cNvGraphicFramePr>
            <a:graphicFrameLocks noGrp="1"/>
          </p:cNvGraphicFramePr>
          <p:nvPr>
            <p:extLst>
              <p:ext uri="{D42A27DB-BD31-4B8C-83A1-F6EECF244321}">
                <p14:modId xmlns:p14="http://schemas.microsoft.com/office/powerpoint/2010/main" val="2299714090"/>
              </p:ext>
            </p:extLst>
          </p:nvPr>
        </p:nvGraphicFramePr>
        <p:xfrm>
          <a:off x="683166" y="2338704"/>
          <a:ext cx="6057900" cy="3838668"/>
        </p:xfrm>
        <a:graphic>
          <a:graphicData uri="http://schemas.openxmlformats.org/drawingml/2006/table">
            <a:tbl>
              <a:tblPr>
                <a:tableStyleId>{5C22544A-7EE6-4342-B048-85BDC9FD1C3A}</a:tableStyleId>
              </a:tblPr>
              <a:tblGrid>
                <a:gridCol w="357358"/>
                <a:gridCol w="914400"/>
                <a:gridCol w="1143000"/>
                <a:gridCol w="1219200"/>
                <a:gridCol w="1228045"/>
                <a:gridCol w="1195897"/>
              </a:tblGrid>
              <a:tr h="838200">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dirty="0" smtClean="0">
                          <a:solidFill>
                            <a:schemeClr val="bg1"/>
                          </a:solidFill>
                        </a:rPr>
                        <a:t>Readiness Level </a:t>
                      </a:r>
                    </a:p>
                    <a:p>
                      <a:pPr algn="ctr"/>
                      <a:r>
                        <a:rPr lang="en-US" dirty="0" smtClean="0">
                          <a:solidFill>
                            <a:schemeClr val="bg1"/>
                          </a:solidFill>
                        </a:rPr>
                        <a:t>1</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dirty="0" smtClean="0">
                          <a:solidFill>
                            <a:schemeClr val="bg1"/>
                          </a:solidFill>
                        </a:rPr>
                        <a:t>Readiness Level </a:t>
                      </a:r>
                    </a:p>
                    <a:p>
                      <a:pPr algn="ctr"/>
                      <a:r>
                        <a:rPr lang="en-US" dirty="0" smtClean="0">
                          <a:solidFill>
                            <a:schemeClr val="bg1"/>
                          </a:solidFill>
                        </a:rPr>
                        <a:t>2</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dirty="0" smtClean="0">
                          <a:solidFill>
                            <a:schemeClr val="bg1"/>
                          </a:solidFill>
                        </a:rPr>
                        <a:t>Readiness Level </a:t>
                      </a:r>
                    </a:p>
                    <a:p>
                      <a:pPr algn="ctr"/>
                      <a:r>
                        <a:rPr lang="en-US" dirty="0" smtClean="0">
                          <a:solidFill>
                            <a:schemeClr val="bg1"/>
                          </a:solidFill>
                        </a:rPr>
                        <a:t>3</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dirty="0" smtClean="0">
                          <a:solidFill>
                            <a:schemeClr val="bg1"/>
                          </a:solidFill>
                        </a:rPr>
                        <a:t>Readiness Level </a:t>
                      </a:r>
                    </a:p>
                    <a:p>
                      <a:pPr algn="ctr"/>
                      <a:r>
                        <a:rPr lang="en-US" dirty="0" smtClean="0">
                          <a:solidFill>
                            <a:schemeClr val="bg1"/>
                          </a:solidFill>
                        </a:rPr>
                        <a:t>4</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731067">
                <a:tc rowSpan="2">
                  <a:txBody>
                    <a:bodyPr/>
                    <a:lstStyle/>
                    <a:p>
                      <a:pPr algn="ctr"/>
                      <a:r>
                        <a:rPr lang="en-US" b="1" dirty="0" smtClean="0">
                          <a:solidFill>
                            <a:schemeClr val="bg1"/>
                          </a:solidFill>
                        </a:rPr>
                        <a:t>Ability</a:t>
                      </a:r>
                      <a:endParaRPr lang="en-US" b="1" dirty="0">
                        <a:solidFill>
                          <a:schemeClr val="bg1"/>
                        </a:solidFill>
                      </a:endParaRP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600" dirty="0" smtClean="0">
                          <a:solidFill>
                            <a:schemeClr val="bg1"/>
                          </a:solidFill>
                        </a:rPr>
                        <a:t>Unable</a:t>
                      </a:r>
                      <a:endParaRPr lang="en-US" sz="16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731067">
                <a:tc vMerge="1">
                  <a:txBody>
                    <a:bodyPr/>
                    <a:lstStyle/>
                    <a:p>
                      <a:endParaRPr lang="en-US" dirty="0">
                        <a:solidFill>
                          <a:schemeClr val="bg1"/>
                        </a:solidFill>
                      </a:endParaRPr>
                    </a:p>
                  </a:txBody>
                  <a:tcPr>
                    <a:noFill/>
                  </a:tcPr>
                </a:tc>
                <a:tc>
                  <a:txBody>
                    <a:bodyPr/>
                    <a:lstStyle/>
                    <a:p>
                      <a:r>
                        <a:rPr lang="en-US" sz="1600" dirty="0" smtClean="0">
                          <a:solidFill>
                            <a:schemeClr val="bg1"/>
                          </a:solidFill>
                        </a:rPr>
                        <a:t>Able</a:t>
                      </a:r>
                      <a:endParaRPr lang="en-US" sz="16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731067">
                <a:tc rowSpan="2">
                  <a:txBody>
                    <a:bodyPr/>
                    <a:lstStyle/>
                    <a:p>
                      <a:pPr algn="ctr"/>
                      <a:r>
                        <a:rPr lang="en-US" b="1" dirty="0" smtClean="0">
                          <a:solidFill>
                            <a:schemeClr val="bg1"/>
                          </a:solidFill>
                        </a:rPr>
                        <a:t>Willingness</a:t>
                      </a:r>
                      <a:endParaRPr lang="en-US" b="1" dirty="0">
                        <a:solidFill>
                          <a:schemeClr val="bg1"/>
                        </a:solidFill>
                      </a:endParaRP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600" dirty="0" smtClean="0">
                          <a:solidFill>
                            <a:schemeClr val="bg1"/>
                          </a:solidFill>
                        </a:rPr>
                        <a:t>Not Willing</a:t>
                      </a:r>
                      <a:endParaRPr lang="en-US" sz="16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731067">
                <a:tc vMerge="1">
                  <a:txBody>
                    <a:bodyPr/>
                    <a:lstStyle/>
                    <a:p>
                      <a:endParaRPr lang="en-US" dirty="0">
                        <a:solidFill>
                          <a:schemeClr val="bg1"/>
                        </a:solidFill>
                      </a:endParaRPr>
                    </a:p>
                  </a:txBody>
                  <a:tcPr>
                    <a:noFill/>
                  </a:tcPr>
                </a:tc>
                <a:tc>
                  <a:txBody>
                    <a:bodyPr/>
                    <a:lstStyle/>
                    <a:p>
                      <a:r>
                        <a:rPr lang="en-US" sz="1600" dirty="0" smtClean="0">
                          <a:solidFill>
                            <a:schemeClr val="bg1"/>
                          </a:solidFill>
                        </a:rPr>
                        <a:t>Willing</a:t>
                      </a:r>
                      <a:endParaRPr lang="en-US" sz="16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bl>
          </a:graphicData>
        </a:graphic>
      </p:graphicFrame>
      <p:sp>
        <p:nvSpPr>
          <p:cNvPr id="4" name="Text Placeholder 3"/>
          <p:cNvSpPr>
            <a:spLocks noGrp="1"/>
          </p:cNvSpPr>
          <p:nvPr>
            <p:ph type="body" sz="quarter" idx="12"/>
          </p:nvPr>
        </p:nvSpPr>
        <p:spPr/>
        <p:txBody>
          <a:bodyPr/>
          <a:lstStyle/>
          <a:p>
            <a:r>
              <a:rPr lang="en-US" dirty="0" smtClean="0"/>
              <a:t>Follower Readiness Levels</a:t>
            </a:r>
            <a:endParaRPr lang="en-US" dirty="0"/>
          </a:p>
        </p:txBody>
      </p:sp>
    </p:spTree>
    <p:extLst>
      <p:ext uri="{BB962C8B-B14F-4D97-AF65-F5344CB8AC3E}">
        <p14:creationId xmlns:p14="http://schemas.microsoft.com/office/powerpoint/2010/main" val="99258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2" presetClass="entr" presetSubtype="8" fill="hold" grpId="2"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1"/>
      <p:bldP spid="5" grpId="2"/>
      <p:bldP spid="7" grpId="1" animBg="1"/>
      <p:bldP spid="7"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evel 4 text"/>
          <p:cNvSpPr txBox="1"/>
          <p:nvPr/>
        </p:nvSpPr>
        <p:spPr>
          <a:xfrm>
            <a:off x="6985436" y="4253567"/>
            <a:ext cx="1790700" cy="1938992"/>
          </a:xfrm>
          <a:prstGeom prst="rect">
            <a:avLst/>
          </a:prstGeom>
          <a:noFill/>
        </p:spPr>
        <p:txBody>
          <a:bodyPr wrap="square" rtlCol="0">
            <a:spAutoFit/>
          </a:bodyPr>
          <a:lstStyle/>
          <a:p>
            <a:r>
              <a:rPr lang="en-US" sz="2400" b="1" dirty="0" smtClean="0">
                <a:solidFill>
                  <a:srgbClr val="FFC000"/>
                </a:solidFill>
              </a:rPr>
              <a:t>Level 4</a:t>
            </a:r>
            <a:r>
              <a:rPr lang="en-US" sz="2400" dirty="0" smtClean="0">
                <a:solidFill>
                  <a:srgbClr val="FFC000"/>
                </a:solidFill>
              </a:rPr>
              <a:t> – Has ability, commitment and confidence</a:t>
            </a:r>
            <a:endParaRPr lang="en-US" sz="2400" dirty="0">
              <a:solidFill>
                <a:srgbClr val="FFC000"/>
              </a:solidFill>
            </a:endParaRPr>
          </a:p>
        </p:txBody>
      </p:sp>
      <p:pic>
        <p:nvPicPr>
          <p:cNvPr id="1028" name="highlight level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732" y="2262158"/>
            <a:ext cx="1279525" cy="39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level 3 text"/>
          <p:cNvSpPr txBox="1"/>
          <p:nvPr/>
        </p:nvSpPr>
        <p:spPr>
          <a:xfrm>
            <a:off x="6985436" y="1920766"/>
            <a:ext cx="1790700" cy="2308324"/>
          </a:xfrm>
          <a:prstGeom prst="rect">
            <a:avLst/>
          </a:prstGeom>
          <a:noFill/>
        </p:spPr>
        <p:txBody>
          <a:bodyPr wrap="square" rtlCol="0">
            <a:spAutoFit/>
          </a:bodyPr>
          <a:lstStyle/>
          <a:p>
            <a:r>
              <a:rPr lang="en-US" sz="2400" b="1" dirty="0" smtClean="0">
                <a:solidFill>
                  <a:srgbClr val="FFC000"/>
                </a:solidFill>
              </a:rPr>
              <a:t>Level 3</a:t>
            </a:r>
            <a:r>
              <a:rPr lang="en-US" sz="2400" dirty="0" smtClean="0">
                <a:solidFill>
                  <a:srgbClr val="FFC000"/>
                </a:solidFill>
              </a:rPr>
              <a:t> – Can, but doesn’t want to, or is insecure about ability</a:t>
            </a:r>
            <a:endParaRPr lang="en-US" sz="2400" dirty="0">
              <a:solidFill>
                <a:srgbClr val="FFC000"/>
              </a:solidFill>
            </a:endParaRPr>
          </a:p>
        </p:txBody>
      </p:sp>
      <p:pic>
        <p:nvPicPr>
          <p:cNvPr id="1027" name="highlight level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933" y="2277924"/>
            <a:ext cx="1279525" cy="39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p:cNvGraphicFramePr>
            <a:graphicFrameLocks noGrp="1"/>
          </p:cNvGraphicFramePr>
          <p:nvPr>
            <p:extLst>
              <p:ext uri="{D42A27DB-BD31-4B8C-83A1-F6EECF244321}">
                <p14:modId xmlns:p14="http://schemas.microsoft.com/office/powerpoint/2010/main" val="1315631068"/>
              </p:ext>
            </p:extLst>
          </p:nvPr>
        </p:nvGraphicFramePr>
        <p:xfrm>
          <a:off x="684478" y="2339866"/>
          <a:ext cx="6057900" cy="3838668"/>
        </p:xfrm>
        <a:graphic>
          <a:graphicData uri="http://schemas.openxmlformats.org/drawingml/2006/table">
            <a:tbl>
              <a:tblPr>
                <a:tableStyleId>{5C22544A-7EE6-4342-B048-85BDC9FD1C3A}</a:tableStyleId>
              </a:tblPr>
              <a:tblGrid>
                <a:gridCol w="357358"/>
                <a:gridCol w="914400"/>
                <a:gridCol w="1143000"/>
                <a:gridCol w="1219200"/>
                <a:gridCol w="1228045"/>
                <a:gridCol w="1195897"/>
              </a:tblGrid>
              <a:tr h="838200">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dirty="0" smtClean="0">
                          <a:solidFill>
                            <a:schemeClr val="bg1"/>
                          </a:solidFill>
                        </a:rPr>
                        <a:t>Readiness Level </a:t>
                      </a:r>
                    </a:p>
                    <a:p>
                      <a:pPr algn="ctr"/>
                      <a:r>
                        <a:rPr lang="en-US" dirty="0" smtClean="0">
                          <a:solidFill>
                            <a:schemeClr val="bg1"/>
                          </a:solidFill>
                        </a:rPr>
                        <a:t>1</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dirty="0" smtClean="0">
                          <a:solidFill>
                            <a:schemeClr val="bg1"/>
                          </a:solidFill>
                        </a:rPr>
                        <a:t>Readiness Level </a:t>
                      </a:r>
                    </a:p>
                    <a:p>
                      <a:pPr algn="ctr"/>
                      <a:r>
                        <a:rPr lang="en-US" dirty="0" smtClean="0">
                          <a:solidFill>
                            <a:schemeClr val="bg1"/>
                          </a:solidFill>
                        </a:rPr>
                        <a:t>2</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dirty="0" smtClean="0">
                          <a:solidFill>
                            <a:schemeClr val="bg1"/>
                          </a:solidFill>
                        </a:rPr>
                        <a:t>Readiness Level </a:t>
                      </a:r>
                    </a:p>
                    <a:p>
                      <a:pPr algn="ctr"/>
                      <a:r>
                        <a:rPr lang="en-US" dirty="0" smtClean="0">
                          <a:solidFill>
                            <a:schemeClr val="bg1"/>
                          </a:solidFill>
                        </a:rPr>
                        <a:t>3</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dirty="0" smtClean="0">
                          <a:solidFill>
                            <a:schemeClr val="bg1"/>
                          </a:solidFill>
                        </a:rPr>
                        <a:t>Readiness Level </a:t>
                      </a:r>
                    </a:p>
                    <a:p>
                      <a:pPr algn="ctr"/>
                      <a:r>
                        <a:rPr lang="en-US" dirty="0" smtClean="0">
                          <a:solidFill>
                            <a:schemeClr val="bg1"/>
                          </a:solidFill>
                        </a:rPr>
                        <a:t>4</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731067">
                <a:tc rowSpan="2">
                  <a:txBody>
                    <a:bodyPr/>
                    <a:lstStyle/>
                    <a:p>
                      <a:pPr algn="ctr"/>
                      <a:r>
                        <a:rPr lang="en-US" b="1" dirty="0" smtClean="0">
                          <a:solidFill>
                            <a:schemeClr val="bg1"/>
                          </a:solidFill>
                        </a:rPr>
                        <a:t>Ability</a:t>
                      </a:r>
                      <a:endParaRPr lang="en-US" b="1" dirty="0">
                        <a:solidFill>
                          <a:schemeClr val="bg1"/>
                        </a:solidFill>
                      </a:endParaRP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600" dirty="0" smtClean="0">
                          <a:solidFill>
                            <a:schemeClr val="bg1"/>
                          </a:solidFill>
                        </a:rPr>
                        <a:t>Unable</a:t>
                      </a:r>
                      <a:endParaRPr lang="en-US" sz="16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731067">
                <a:tc vMerge="1">
                  <a:txBody>
                    <a:bodyPr/>
                    <a:lstStyle/>
                    <a:p>
                      <a:endParaRPr lang="en-US" dirty="0">
                        <a:solidFill>
                          <a:schemeClr val="bg1"/>
                        </a:solidFill>
                      </a:endParaRPr>
                    </a:p>
                  </a:txBody>
                  <a:tcPr>
                    <a:noFill/>
                  </a:tcPr>
                </a:tc>
                <a:tc>
                  <a:txBody>
                    <a:bodyPr/>
                    <a:lstStyle/>
                    <a:p>
                      <a:r>
                        <a:rPr lang="en-US" sz="1600" dirty="0" smtClean="0">
                          <a:solidFill>
                            <a:schemeClr val="bg1"/>
                          </a:solidFill>
                        </a:rPr>
                        <a:t>Able</a:t>
                      </a:r>
                      <a:endParaRPr lang="en-US" sz="16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731067">
                <a:tc rowSpan="2">
                  <a:txBody>
                    <a:bodyPr/>
                    <a:lstStyle/>
                    <a:p>
                      <a:pPr algn="ctr"/>
                      <a:r>
                        <a:rPr lang="en-US" b="1" dirty="0" smtClean="0">
                          <a:solidFill>
                            <a:schemeClr val="bg1"/>
                          </a:solidFill>
                        </a:rPr>
                        <a:t>Willingness</a:t>
                      </a:r>
                      <a:endParaRPr lang="en-US" b="1" dirty="0">
                        <a:solidFill>
                          <a:schemeClr val="bg1"/>
                        </a:solidFill>
                      </a:endParaRPr>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600" dirty="0" smtClean="0">
                          <a:solidFill>
                            <a:schemeClr val="bg1"/>
                          </a:solidFill>
                        </a:rPr>
                        <a:t>Not Willing</a:t>
                      </a:r>
                      <a:endParaRPr lang="en-US" sz="16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731067">
                <a:tc vMerge="1">
                  <a:txBody>
                    <a:bodyPr/>
                    <a:lstStyle/>
                    <a:p>
                      <a:endParaRPr lang="en-US" dirty="0">
                        <a:solidFill>
                          <a:schemeClr val="bg1"/>
                        </a:solidFill>
                      </a:endParaRPr>
                    </a:p>
                  </a:txBody>
                  <a:tcPr>
                    <a:noFill/>
                  </a:tcPr>
                </a:tc>
                <a:tc>
                  <a:txBody>
                    <a:bodyPr/>
                    <a:lstStyle/>
                    <a:p>
                      <a:r>
                        <a:rPr lang="en-US" sz="1600" dirty="0" smtClean="0">
                          <a:solidFill>
                            <a:schemeClr val="bg1"/>
                          </a:solidFill>
                        </a:rPr>
                        <a:t>Willing</a:t>
                      </a:r>
                      <a:endParaRPr lang="en-US" sz="16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3200" b="1" dirty="0" smtClean="0">
                          <a:solidFill>
                            <a:schemeClr val="bg1"/>
                          </a:solidFill>
                        </a:rPr>
                        <a:t>X</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bl>
          </a:graphicData>
        </a:graphic>
      </p:graphicFrame>
      <p:sp>
        <p:nvSpPr>
          <p:cNvPr id="4" name="Text Placeholder 3"/>
          <p:cNvSpPr>
            <a:spLocks noGrp="1"/>
          </p:cNvSpPr>
          <p:nvPr>
            <p:ph type="body" sz="quarter" idx="12"/>
          </p:nvPr>
        </p:nvSpPr>
        <p:spPr/>
        <p:txBody>
          <a:bodyPr>
            <a:noAutofit/>
          </a:bodyPr>
          <a:lstStyle/>
          <a:p>
            <a:r>
              <a:rPr lang="en-US" dirty="0"/>
              <a:t>Follower Readiness </a:t>
            </a:r>
            <a:r>
              <a:rPr lang="en-US" dirty="0" smtClean="0"/>
              <a:t>Levels</a:t>
            </a:r>
            <a:endParaRPr lang="en-US" dirty="0"/>
          </a:p>
        </p:txBody>
      </p:sp>
    </p:spTree>
    <p:extLst>
      <p:ext uri="{BB962C8B-B14F-4D97-AF65-F5344CB8AC3E}">
        <p14:creationId xmlns:p14="http://schemas.microsoft.com/office/powerpoint/2010/main" val="392917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1027"/>
                                        </p:tgtEl>
                                        <p:attrNameLst>
                                          <p:attrName>style.visibility</p:attrName>
                                        </p:attrNameLst>
                                      </p:cBhvr>
                                      <p:to>
                                        <p:strVal val="hidden"/>
                                      </p:to>
                                    </p:se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Explain the importance of good followership</a:t>
            </a:r>
          </a:p>
          <a:p>
            <a:r>
              <a:rPr lang="en-US" dirty="0" smtClean="0"/>
              <a:t>Describe the readiness factors of followers</a:t>
            </a:r>
          </a:p>
          <a:p>
            <a:r>
              <a:rPr lang="en-US" dirty="0" smtClean="0"/>
              <a:t>Explain how to build productive relationships with leaders</a:t>
            </a:r>
          </a:p>
          <a:p>
            <a:r>
              <a:rPr lang="en-US" dirty="0" smtClean="0"/>
              <a:t>Describe how to be an effective follower</a:t>
            </a:r>
          </a:p>
        </p:txBody>
      </p:sp>
    </p:spTree>
    <p:extLst>
      <p:ext uri="{BB962C8B-B14F-4D97-AF65-F5344CB8AC3E}">
        <p14:creationId xmlns:p14="http://schemas.microsoft.com/office/powerpoint/2010/main" val="15779740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a:bodyPr>
          <a:lstStyle/>
          <a:p>
            <a:r>
              <a:rPr lang="en-US" sz="5400" dirty="0" smtClean="0"/>
              <a:t>Shakespeare's character Hamlet said, ________ is all.</a:t>
            </a:r>
            <a:endParaRPr lang="en-US" sz="5400" dirty="0"/>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smtClean="0"/>
              <a:t>Attitude</a:t>
            </a:r>
          </a:p>
          <a:p>
            <a:pPr>
              <a:lnSpc>
                <a:spcPct val="100000"/>
              </a:lnSpc>
              <a:spcBef>
                <a:spcPct val="20000"/>
              </a:spcBef>
              <a:buFont typeface="+mj-lt"/>
              <a:buAutoNum type="alphaUcPeriod"/>
            </a:pPr>
            <a:r>
              <a:rPr lang="en-US" sz="3200" dirty="0" smtClean="0"/>
              <a:t>Confidence</a:t>
            </a:r>
          </a:p>
          <a:p>
            <a:pPr>
              <a:lnSpc>
                <a:spcPct val="100000"/>
              </a:lnSpc>
              <a:spcBef>
                <a:spcPct val="20000"/>
              </a:spcBef>
              <a:buFont typeface="+mj-lt"/>
              <a:buAutoNum type="alphaUcPeriod"/>
            </a:pPr>
            <a:r>
              <a:rPr lang="en-US" sz="3200" dirty="0" smtClean="0"/>
              <a:t>Training</a:t>
            </a:r>
          </a:p>
          <a:p>
            <a:pPr>
              <a:lnSpc>
                <a:spcPct val="100000"/>
              </a:lnSpc>
              <a:spcBef>
                <a:spcPct val="20000"/>
              </a:spcBef>
              <a:buFont typeface="+mj-lt"/>
              <a:buAutoNum type="alphaUcPeriod"/>
            </a:pPr>
            <a:r>
              <a:rPr lang="en-US" sz="3200" dirty="0" smtClean="0"/>
              <a:t>Readiness</a:t>
            </a:r>
            <a:endParaRPr lang="en-US" sz="3200" dirty="0"/>
          </a:p>
        </p:txBody>
      </p:sp>
      <p:sp>
        <p:nvSpPr>
          <p:cNvPr id="5" name="Text Placeholder 4"/>
          <p:cNvSpPr>
            <a:spLocks noGrp="1"/>
          </p:cNvSpPr>
          <p:nvPr>
            <p:ph type="body" sz="quarter" idx="10"/>
          </p:nvPr>
        </p:nvSpPr>
        <p:spPr/>
        <p:txBody>
          <a:bodyPr/>
          <a:lstStyle/>
          <a:p>
            <a:r>
              <a:rPr lang="en-US" dirty="0"/>
              <a:t>(NS1-U2C1S1:LQ5)</a:t>
            </a:r>
          </a:p>
        </p:txBody>
      </p:sp>
      <p:sp>
        <p:nvSpPr>
          <p:cNvPr id="7" name="CAI1"/>
          <p:cNvSpPr>
            <a:spLocks noChangeAspect="1"/>
          </p:cNvSpPr>
          <p:nvPr>
            <p:custDataLst>
              <p:tags r:id="rId3"/>
            </p:custDataLst>
          </p:nvPr>
        </p:nvSpPr>
        <p:spPr>
          <a:xfrm rot="10800000">
            <a:off x="381000" y="5007864"/>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endParaRPr lang="en-US" sz="3200" dirty="0"/>
          </a:p>
        </p:txBody>
      </p:sp>
    </p:spTree>
    <p:custDataLst>
      <p:tags r:id="rId1"/>
    </p:custDataLst>
    <p:extLst>
      <p:ext uri="{BB962C8B-B14F-4D97-AF65-F5344CB8AC3E}">
        <p14:creationId xmlns:p14="http://schemas.microsoft.com/office/powerpoint/2010/main" val="115010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dirty="0" smtClean="0"/>
              <a:t>Readiness level = ________ + ________ + ________.</a:t>
            </a:r>
            <a:br>
              <a:rPr lang="en-US" dirty="0" smtClean="0"/>
            </a:br>
            <a:r>
              <a:rPr lang="en-US" sz="1600" dirty="0" smtClean="0"/>
              <a:t> </a:t>
            </a:r>
            <a:r>
              <a:rPr lang="en-US" sz="1400" dirty="0" smtClean="0"/>
              <a:t> </a:t>
            </a:r>
            <a:r>
              <a:rPr lang="en-US" sz="4400" dirty="0" smtClean="0"/>
              <a:t/>
            </a:r>
            <a:br>
              <a:rPr lang="en-US" sz="4400" dirty="0" smtClean="0"/>
            </a:br>
            <a:r>
              <a:rPr lang="en-US" sz="2800" dirty="0" smtClean="0"/>
              <a:t>(Input all that apply; then push the ENTER button.)</a:t>
            </a:r>
            <a:endParaRPr lang="en-US" sz="4400" dirty="0"/>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a:t>A</a:t>
            </a:r>
            <a:r>
              <a:rPr lang="en-US" sz="3200" dirty="0" smtClean="0"/>
              <a:t>bility</a:t>
            </a:r>
          </a:p>
          <a:p>
            <a:pPr>
              <a:lnSpc>
                <a:spcPct val="100000"/>
              </a:lnSpc>
              <a:spcBef>
                <a:spcPct val="20000"/>
              </a:spcBef>
              <a:buFont typeface="+mj-lt"/>
              <a:buAutoNum type="alphaUcPeriod"/>
            </a:pPr>
            <a:r>
              <a:rPr lang="en-US" sz="3200" dirty="0"/>
              <a:t>H</a:t>
            </a:r>
            <a:r>
              <a:rPr lang="en-US" sz="3200" dirty="0" smtClean="0"/>
              <a:t>eight</a:t>
            </a:r>
          </a:p>
          <a:p>
            <a:pPr>
              <a:lnSpc>
                <a:spcPct val="100000"/>
              </a:lnSpc>
              <a:spcBef>
                <a:spcPct val="20000"/>
              </a:spcBef>
              <a:buFont typeface="+mj-lt"/>
              <a:buAutoNum type="alphaUcPeriod"/>
            </a:pPr>
            <a:r>
              <a:rPr lang="en-US" sz="3200" dirty="0"/>
              <a:t>W</a:t>
            </a:r>
            <a:r>
              <a:rPr lang="en-US" sz="3200" dirty="0" smtClean="0"/>
              <a:t>illingness</a:t>
            </a:r>
          </a:p>
          <a:p>
            <a:pPr>
              <a:lnSpc>
                <a:spcPct val="100000"/>
              </a:lnSpc>
              <a:spcBef>
                <a:spcPct val="20000"/>
              </a:spcBef>
              <a:buFont typeface="+mj-lt"/>
              <a:buAutoNum type="alphaUcPeriod"/>
            </a:pPr>
            <a:r>
              <a:rPr lang="en-US" sz="3200" dirty="0"/>
              <a:t>A</a:t>
            </a:r>
            <a:r>
              <a:rPr lang="en-US" sz="3200" dirty="0" smtClean="0"/>
              <a:t>ge</a:t>
            </a:r>
          </a:p>
          <a:p>
            <a:pPr>
              <a:lnSpc>
                <a:spcPct val="100000"/>
              </a:lnSpc>
              <a:spcBef>
                <a:spcPct val="20000"/>
              </a:spcBef>
              <a:buFont typeface="+mj-lt"/>
              <a:buAutoNum type="alphaUcPeriod"/>
            </a:pPr>
            <a:r>
              <a:rPr lang="en-US" sz="3200" dirty="0"/>
              <a:t>C</a:t>
            </a:r>
            <a:r>
              <a:rPr lang="en-US" sz="3200" dirty="0" smtClean="0"/>
              <a:t>onfidence</a:t>
            </a:r>
            <a:endParaRPr lang="en-US" sz="3200" dirty="0"/>
          </a:p>
        </p:txBody>
      </p:sp>
      <p:sp>
        <p:nvSpPr>
          <p:cNvPr id="5" name="Text Placeholder 4"/>
          <p:cNvSpPr>
            <a:spLocks noGrp="1"/>
          </p:cNvSpPr>
          <p:nvPr>
            <p:ph type="body" sz="quarter" idx="10"/>
          </p:nvPr>
        </p:nvSpPr>
        <p:spPr/>
        <p:txBody>
          <a:bodyPr/>
          <a:lstStyle/>
          <a:p>
            <a:r>
              <a:rPr lang="en-US" dirty="0"/>
              <a:t>(NS1-U2C1S1:LQ6)</a:t>
            </a:r>
          </a:p>
        </p:txBody>
      </p:sp>
      <p:sp>
        <p:nvSpPr>
          <p:cNvPr id="7" name="CAI1"/>
          <p:cNvSpPr>
            <a:spLocks noChangeAspect="1"/>
          </p:cNvSpPr>
          <p:nvPr>
            <p:custDataLst>
              <p:tags r:id="rId3"/>
            </p:custDataLst>
          </p:nvPr>
        </p:nvSpPr>
        <p:spPr>
          <a:xfrm rot="10800000">
            <a:off x="381000" y="3237483"/>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I2"/>
          <p:cNvSpPr>
            <a:spLocks noChangeAspect="1"/>
          </p:cNvSpPr>
          <p:nvPr>
            <p:custDataLst>
              <p:tags r:id="rId4"/>
            </p:custDataLst>
          </p:nvPr>
        </p:nvSpPr>
        <p:spPr>
          <a:xfrm rot="10800000">
            <a:off x="381001" y="4441613"/>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I3"/>
          <p:cNvSpPr/>
          <p:nvPr>
            <p:custDataLst>
              <p:tags r:id="rId5"/>
            </p:custDataLst>
          </p:nvPr>
        </p:nvSpPr>
        <p:spPr>
          <a:xfrm rot="10800000">
            <a:off x="381000" y="5612045"/>
            <a:ext cx="393700"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PChart"/>
          <p:cNvSpPr txBox="1">
            <a:spLocks/>
          </p:cNvSpPr>
          <p:nvPr>
            <p:custDataLst>
              <p:tags r:id="rId6"/>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endParaRPr lang="en-US" sz="3200" dirty="0"/>
          </a:p>
        </p:txBody>
      </p:sp>
    </p:spTree>
    <p:custDataLst>
      <p:tags r:id="rId1"/>
    </p:custDataLst>
    <p:extLst>
      <p:ext uri="{BB962C8B-B14F-4D97-AF65-F5344CB8AC3E}">
        <p14:creationId xmlns:p14="http://schemas.microsoft.com/office/powerpoint/2010/main" val="247759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2"/>
          <p:cNvSpPr txBox="1"/>
          <p:nvPr/>
        </p:nvSpPr>
        <p:spPr>
          <a:xfrm>
            <a:off x="672754" y="2362200"/>
            <a:ext cx="3518246" cy="3539430"/>
          </a:xfrm>
          <a:prstGeom prst="rect">
            <a:avLst/>
          </a:prstGeom>
          <a:noFill/>
        </p:spPr>
        <p:txBody>
          <a:bodyPr wrap="square" rtlCol="0">
            <a:spAutoFit/>
          </a:bodyPr>
          <a:lstStyle/>
          <a:p>
            <a:pPr lvl="0"/>
            <a:r>
              <a:rPr lang="en-US" sz="2800" dirty="0" smtClean="0">
                <a:solidFill>
                  <a:prstClr val="white"/>
                </a:solidFill>
              </a:rPr>
              <a:t>The relationship between leader and follower may start off as good, bad or somewhere in-between… but can be strengthened with effort on both sides.  </a:t>
            </a:r>
          </a:p>
        </p:txBody>
      </p:sp>
      <p:sp>
        <p:nvSpPr>
          <p:cNvPr id="4" name="TextBox1" hidden="1"/>
          <p:cNvSpPr txBox="1"/>
          <p:nvPr/>
        </p:nvSpPr>
        <p:spPr>
          <a:xfrm>
            <a:off x="2531061" y="4658930"/>
            <a:ext cx="4097099" cy="1815882"/>
          </a:xfrm>
          <a:prstGeom prst="rect">
            <a:avLst/>
          </a:prstGeom>
          <a:noFill/>
        </p:spPr>
        <p:txBody>
          <a:bodyPr wrap="square" rtlCol="0">
            <a:spAutoFit/>
          </a:bodyPr>
          <a:lstStyle/>
          <a:p>
            <a:pPr lvl="0" algn="ctr"/>
            <a:r>
              <a:rPr lang="en-US" sz="2800" dirty="0" smtClean="0">
                <a:solidFill>
                  <a:prstClr val="white"/>
                </a:solidFill>
              </a:rPr>
              <a:t>The roles of leader and follower apply to everyone at different times, including the President.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2794893"/>
            <a:ext cx="3902075"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quarter" idx="12"/>
          </p:nvPr>
        </p:nvSpPr>
        <p:spPr>
          <a:xfrm>
            <a:off x="1447800" y="457200"/>
            <a:ext cx="7315200" cy="609600"/>
          </a:xfrm>
        </p:spPr>
        <p:txBody>
          <a:bodyPr anchor="ctr">
            <a:normAutofit fontScale="77500" lnSpcReduction="20000"/>
          </a:bodyPr>
          <a:lstStyle/>
          <a:p>
            <a:r>
              <a:rPr lang="en-US" dirty="0" smtClean="0"/>
              <a:t>Building Effective Relationships with Leaders</a:t>
            </a:r>
            <a:endParaRPr lang="en-US" dirty="0"/>
          </a:p>
        </p:txBody>
      </p:sp>
    </p:spTree>
    <p:extLst>
      <p:ext uri="{BB962C8B-B14F-4D97-AF65-F5344CB8AC3E}">
        <p14:creationId xmlns:p14="http://schemas.microsoft.com/office/powerpoint/2010/main" val="811479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2"/>
          <p:cNvSpPr txBox="1"/>
          <p:nvPr/>
        </p:nvSpPr>
        <p:spPr>
          <a:xfrm>
            <a:off x="614761" y="2057399"/>
            <a:ext cx="7943016" cy="954107"/>
          </a:xfrm>
          <a:prstGeom prst="rect">
            <a:avLst/>
          </a:prstGeom>
          <a:noFill/>
        </p:spPr>
        <p:txBody>
          <a:bodyPr wrap="square" rtlCol="0">
            <a:spAutoFit/>
          </a:bodyPr>
          <a:lstStyle/>
          <a:p>
            <a:pPr lvl="0"/>
            <a:r>
              <a:rPr lang="en-US" sz="2800" dirty="0" smtClean="0">
                <a:solidFill>
                  <a:prstClr val="white"/>
                </a:solidFill>
              </a:rPr>
              <a:t>A follower can strengthen the leader-follower relationship by doing these things:</a:t>
            </a:r>
          </a:p>
        </p:txBody>
      </p:sp>
      <p:sp>
        <p:nvSpPr>
          <p:cNvPr id="4" name="TextBox1" hidden="1"/>
          <p:cNvSpPr txBox="1"/>
          <p:nvPr/>
        </p:nvSpPr>
        <p:spPr>
          <a:xfrm>
            <a:off x="2531061" y="4658930"/>
            <a:ext cx="4097099" cy="1815882"/>
          </a:xfrm>
          <a:prstGeom prst="rect">
            <a:avLst/>
          </a:prstGeom>
          <a:noFill/>
        </p:spPr>
        <p:txBody>
          <a:bodyPr wrap="square" rtlCol="0">
            <a:spAutoFit/>
          </a:bodyPr>
          <a:lstStyle/>
          <a:p>
            <a:pPr lvl="0" algn="ctr"/>
            <a:r>
              <a:rPr lang="en-US" sz="2800" dirty="0" smtClean="0">
                <a:solidFill>
                  <a:prstClr val="white"/>
                </a:solidFill>
              </a:rPr>
              <a:t>The roles of leader and follower apply to everyone at different times, including the President.</a:t>
            </a: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3505200"/>
            <a:ext cx="284277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 y="3342144"/>
            <a:ext cx="5181600" cy="2677656"/>
          </a:xfrm>
          <a:prstGeom prst="rect">
            <a:avLst/>
          </a:prstGeom>
        </p:spPr>
        <p:txBody>
          <a:bodyPr wrap="square">
            <a:spAutoFit/>
          </a:bodyPr>
          <a:lstStyle/>
          <a:p>
            <a:pPr marL="457200" lvl="0" indent="-457200">
              <a:buFont typeface="Arial" panose="020B0604020202020204" pitchFamily="34" charset="0"/>
              <a:buChar char="•"/>
            </a:pPr>
            <a:r>
              <a:rPr lang="en-US" sz="2800" dirty="0">
                <a:solidFill>
                  <a:prstClr val="white"/>
                </a:solidFill>
              </a:rPr>
              <a:t>Always help the leader </a:t>
            </a:r>
            <a:r>
              <a:rPr lang="en-US" sz="2800" dirty="0" smtClean="0">
                <a:solidFill>
                  <a:prstClr val="white"/>
                </a:solidFill>
              </a:rPr>
              <a:t>succeed</a:t>
            </a:r>
            <a:endParaRPr lang="en-US" sz="1000" dirty="0">
              <a:solidFill>
                <a:prstClr val="white"/>
              </a:solidFill>
            </a:endParaRPr>
          </a:p>
          <a:p>
            <a:pPr marL="457200" lvl="0" indent="-457200">
              <a:buFont typeface="Arial" panose="020B0604020202020204" pitchFamily="34" charset="0"/>
              <a:buChar char="•"/>
            </a:pPr>
            <a:r>
              <a:rPr lang="en-US" sz="2800" dirty="0">
                <a:solidFill>
                  <a:prstClr val="white"/>
                </a:solidFill>
              </a:rPr>
              <a:t>Understand the leader’s </a:t>
            </a:r>
            <a:r>
              <a:rPr lang="en-US" sz="2800" dirty="0" smtClean="0">
                <a:solidFill>
                  <a:prstClr val="white"/>
                </a:solidFill>
              </a:rPr>
              <a:t>world</a:t>
            </a:r>
            <a:endParaRPr lang="en-US" sz="1000" dirty="0">
              <a:solidFill>
                <a:prstClr val="white"/>
              </a:solidFill>
            </a:endParaRPr>
          </a:p>
          <a:p>
            <a:pPr marL="457200" lvl="0" indent="-457200">
              <a:buFont typeface="Arial" panose="020B0604020202020204" pitchFamily="34" charset="0"/>
              <a:buChar char="•"/>
            </a:pPr>
            <a:r>
              <a:rPr lang="en-US" sz="2800" dirty="0">
                <a:solidFill>
                  <a:prstClr val="white"/>
                </a:solidFill>
              </a:rPr>
              <a:t>Educate your </a:t>
            </a:r>
            <a:r>
              <a:rPr lang="en-US" sz="2800" dirty="0" smtClean="0">
                <a:solidFill>
                  <a:prstClr val="white"/>
                </a:solidFill>
              </a:rPr>
              <a:t>leader</a:t>
            </a:r>
            <a:endParaRPr lang="en-US" sz="1000" dirty="0">
              <a:solidFill>
                <a:prstClr val="white"/>
              </a:solidFill>
            </a:endParaRPr>
          </a:p>
          <a:p>
            <a:pPr marL="457200" lvl="0" indent="-457200">
              <a:buFont typeface="Arial" panose="020B0604020202020204" pitchFamily="34" charset="0"/>
              <a:buChar char="•"/>
            </a:pPr>
            <a:r>
              <a:rPr lang="en-US" sz="2800" dirty="0">
                <a:solidFill>
                  <a:prstClr val="white"/>
                </a:solidFill>
              </a:rPr>
              <a:t>Keep your leader informed                                       (no surprises</a:t>
            </a:r>
            <a:r>
              <a:rPr lang="en-US" sz="2800" dirty="0" smtClean="0">
                <a:solidFill>
                  <a:prstClr val="white"/>
                </a:solidFill>
              </a:rPr>
              <a:t>!)</a:t>
            </a:r>
            <a:endParaRPr lang="en-US" sz="1000" dirty="0">
              <a:solidFill>
                <a:prstClr val="white"/>
              </a:solidFill>
            </a:endParaRPr>
          </a:p>
          <a:p>
            <a:pPr marL="457200" lvl="0" indent="-457200">
              <a:buFont typeface="Arial" panose="020B0604020202020204" pitchFamily="34" charset="0"/>
              <a:buChar char="•"/>
            </a:pPr>
            <a:r>
              <a:rPr lang="en-US" sz="2800" dirty="0" smtClean="0">
                <a:solidFill>
                  <a:prstClr val="white"/>
                </a:solidFill>
              </a:rPr>
              <a:t>Adapt </a:t>
            </a:r>
            <a:r>
              <a:rPr lang="en-US" sz="2800" dirty="0">
                <a:solidFill>
                  <a:prstClr val="white"/>
                </a:solidFill>
              </a:rPr>
              <a:t>to your leader’s style</a:t>
            </a:r>
          </a:p>
        </p:txBody>
      </p:sp>
      <p:sp>
        <p:nvSpPr>
          <p:cNvPr id="10" name="Text Placeholder 4"/>
          <p:cNvSpPr>
            <a:spLocks noGrp="1"/>
          </p:cNvSpPr>
          <p:nvPr>
            <p:ph type="body" sz="quarter" idx="12"/>
          </p:nvPr>
        </p:nvSpPr>
        <p:spPr>
          <a:xfrm>
            <a:off x="1447800" y="457200"/>
            <a:ext cx="7315200" cy="609600"/>
          </a:xfrm>
        </p:spPr>
        <p:txBody>
          <a:bodyPr anchor="ctr">
            <a:normAutofit fontScale="77500" lnSpcReduction="20000"/>
          </a:bodyPr>
          <a:lstStyle/>
          <a:p>
            <a:r>
              <a:rPr lang="en-US" dirty="0" smtClean="0"/>
              <a:t>Building Effective Relationships with Leaders</a:t>
            </a:r>
            <a:endParaRPr lang="en-US" dirty="0"/>
          </a:p>
        </p:txBody>
      </p:sp>
    </p:spTree>
    <p:extLst>
      <p:ext uri="{BB962C8B-B14F-4D97-AF65-F5344CB8AC3E}">
        <p14:creationId xmlns:p14="http://schemas.microsoft.com/office/powerpoint/2010/main" val="238891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2"/>
          <p:cNvSpPr txBox="1"/>
          <p:nvPr/>
        </p:nvSpPr>
        <p:spPr>
          <a:xfrm>
            <a:off x="691147" y="2250920"/>
            <a:ext cx="7943016" cy="3539430"/>
          </a:xfrm>
          <a:prstGeom prst="rect">
            <a:avLst/>
          </a:prstGeom>
          <a:noFill/>
        </p:spPr>
        <p:txBody>
          <a:bodyPr wrap="square" rtlCol="0">
            <a:spAutoFit/>
          </a:bodyPr>
          <a:lstStyle/>
          <a:p>
            <a:pPr lvl="0"/>
            <a:r>
              <a:rPr lang="en-US" sz="2800" dirty="0" smtClean="0">
                <a:solidFill>
                  <a:prstClr val="white"/>
                </a:solidFill>
              </a:rPr>
              <a:t>New leaders usually need team members’ help as they may not have the </a:t>
            </a:r>
            <a:r>
              <a:rPr lang="en-US" sz="2800" dirty="0" smtClean="0">
                <a:solidFill>
                  <a:srgbClr val="FFC000"/>
                </a:solidFill>
              </a:rPr>
              <a:t>specific knowledge </a:t>
            </a:r>
            <a:r>
              <a:rPr lang="en-US" sz="2800" dirty="0" smtClean="0">
                <a:solidFill>
                  <a:prstClr val="white"/>
                </a:solidFill>
              </a:rPr>
              <a:t>about the team, to organize it to achieve its greatest potential.</a:t>
            </a:r>
          </a:p>
          <a:p>
            <a:pPr lvl="0"/>
            <a:endParaRPr lang="en-US" sz="2800" dirty="0">
              <a:solidFill>
                <a:prstClr val="white"/>
              </a:solidFill>
            </a:endParaRPr>
          </a:p>
          <a:p>
            <a:pPr lvl="0"/>
            <a:r>
              <a:rPr lang="en-US" sz="2800" dirty="0" smtClean="0">
                <a:solidFill>
                  <a:prstClr val="white"/>
                </a:solidFill>
              </a:rPr>
              <a:t>As a good follower, you </a:t>
            </a:r>
          </a:p>
          <a:p>
            <a:pPr lvl="0"/>
            <a:r>
              <a:rPr lang="en-US" sz="2800" dirty="0" smtClean="0">
                <a:solidFill>
                  <a:prstClr val="white"/>
                </a:solidFill>
              </a:rPr>
              <a:t>should always step up to </a:t>
            </a:r>
          </a:p>
          <a:p>
            <a:pPr lvl="0"/>
            <a:r>
              <a:rPr lang="en-US" sz="2800" dirty="0" smtClean="0">
                <a:solidFill>
                  <a:prstClr val="white"/>
                </a:solidFill>
              </a:rPr>
              <a:t>make sure this support for </a:t>
            </a:r>
          </a:p>
          <a:p>
            <a:pPr lvl="0"/>
            <a:r>
              <a:rPr lang="en-US" sz="2800" dirty="0" smtClean="0">
                <a:solidFill>
                  <a:prstClr val="white"/>
                </a:solidFill>
              </a:rPr>
              <a:t>your leader happens.</a:t>
            </a:r>
          </a:p>
        </p:txBody>
      </p:sp>
      <p:sp>
        <p:nvSpPr>
          <p:cNvPr id="4" name="TextBox1" hidden="1"/>
          <p:cNvSpPr txBox="1"/>
          <p:nvPr/>
        </p:nvSpPr>
        <p:spPr>
          <a:xfrm>
            <a:off x="2531061" y="4658930"/>
            <a:ext cx="4097099" cy="1815882"/>
          </a:xfrm>
          <a:prstGeom prst="rect">
            <a:avLst/>
          </a:prstGeom>
          <a:noFill/>
        </p:spPr>
        <p:txBody>
          <a:bodyPr wrap="square" rtlCol="0">
            <a:spAutoFit/>
          </a:bodyPr>
          <a:lstStyle/>
          <a:p>
            <a:pPr lvl="0" algn="ctr"/>
            <a:r>
              <a:rPr lang="en-US" sz="2800" dirty="0" smtClean="0">
                <a:solidFill>
                  <a:prstClr val="white"/>
                </a:solidFill>
              </a:rPr>
              <a:t>The roles of leader and follower apply to everyone at different times, including the President.</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020635"/>
            <a:ext cx="3352800" cy="225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4"/>
          <p:cNvSpPr>
            <a:spLocks noGrp="1"/>
          </p:cNvSpPr>
          <p:nvPr>
            <p:ph type="body" sz="quarter" idx="12"/>
          </p:nvPr>
        </p:nvSpPr>
        <p:spPr>
          <a:xfrm>
            <a:off x="1447800" y="457200"/>
            <a:ext cx="7315200" cy="609600"/>
          </a:xfrm>
        </p:spPr>
        <p:txBody>
          <a:bodyPr anchor="ctr">
            <a:normAutofit fontScale="77500" lnSpcReduction="20000"/>
          </a:bodyPr>
          <a:lstStyle/>
          <a:p>
            <a:r>
              <a:rPr lang="en-US" dirty="0" smtClean="0"/>
              <a:t>Building Effective Relationships with Leaders</a:t>
            </a:r>
            <a:endParaRPr lang="en-US" dirty="0"/>
          </a:p>
        </p:txBody>
      </p:sp>
    </p:spTree>
    <p:extLst>
      <p:ext uri="{BB962C8B-B14F-4D97-AF65-F5344CB8AC3E}">
        <p14:creationId xmlns:p14="http://schemas.microsoft.com/office/powerpoint/2010/main" val="12595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xEl>
                                              <p:pRg st="2" end="2"/>
                                            </p:txEl>
                                          </p:spTgt>
                                        </p:tgtEl>
                                        <p:attrNameLst>
                                          <p:attrName>style.visibility</p:attrName>
                                        </p:attrNameLst>
                                      </p:cBhvr>
                                      <p:to>
                                        <p:strVal val="visible"/>
                                      </p:to>
                                    </p:set>
                                    <p:animEffect transition="in" filter="wipe(left)">
                                      <p:cBhvr>
                                        <p:cTn id="7" dur="500"/>
                                        <p:tgtEl>
                                          <p:spTgt spid="46">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6">
                                            <p:txEl>
                                              <p:pRg st="3" end="3"/>
                                            </p:txEl>
                                          </p:spTgt>
                                        </p:tgtEl>
                                        <p:attrNameLst>
                                          <p:attrName>style.visibility</p:attrName>
                                        </p:attrNameLst>
                                      </p:cBhvr>
                                      <p:to>
                                        <p:strVal val="visible"/>
                                      </p:to>
                                    </p:set>
                                    <p:animEffect transition="in" filter="wipe(left)">
                                      <p:cBhvr>
                                        <p:cTn id="10" dur="500"/>
                                        <p:tgtEl>
                                          <p:spTgt spid="46">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xEl>
                                              <p:pRg st="4" end="4"/>
                                            </p:txEl>
                                          </p:spTgt>
                                        </p:tgtEl>
                                        <p:attrNameLst>
                                          <p:attrName>style.visibility</p:attrName>
                                        </p:attrNameLst>
                                      </p:cBhvr>
                                      <p:to>
                                        <p:strVal val="visible"/>
                                      </p:to>
                                    </p:set>
                                    <p:animEffect transition="in" filter="wipe(left)">
                                      <p:cBhvr>
                                        <p:cTn id="13" dur="500"/>
                                        <p:tgtEl>
                                          <p:spTgt spid="46">
                                            <p:txEl>
                                              <p:pRg st="4" end="4"/>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46">
                                            <p:txEl>
                                              <p:pRg st="5" end="5"/>
                                            </p:txEl>
                                          </p:spTgt>
                                        </p:tgtEl>
                                        <p:attrNameLst>
                                          <p:attrName>style.visibility</p:attrName>
                                        </p:attrNameLst>
                                      </p:cBhvr>
                                      <p:to>
                                        <p:strVal val="visible"/>
                                      </p:to>
                                    </p:set>
                                    <p:animEffect transition="in" filter="wipe(left)">
                                      <p:cBhvr>
                                        <p:cTn id="16" dur="500"/>
                                        <p:tgtEl>
                                          <p:spTgt spid="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2"/>
          <p:cNvSpPr txBox="1"/>
          <p:nvPr/>
        </p:nvSpPr>
        <p:spPr>
          <a:xfrm>
            <a:off x="4343400" y="3723144"/>
            <a:ext cx="4267200" cy="2677656"/>
          </a:xfrm>
          <a:prstGeom prst="rect">
            <a:avLst/>
          </a:prstGeom>
          <a:noFill/>
        </p:spPr>
        <p:txBody>
          <a:bodyPr wrap="square" rtlCol="0">
            <a:spAutoFit/>
          </a:bodyPr>
          <a:lstStyle/>
          <a:p>
            <a:pPr marL="457200" lvl="0" indent="-457200">
              <a:buFont typeface="Arial" panose="020B0604020202020204" pitchFamily="34" charset="0"/>
              <a:buChar char="•"/>
            </a:pPr>
            <a:r>
              <a:rPr lang="en-US" sz="2400" dirty="0" smtClean="0">
                <a:solidFill>
                  <a:prstClr val="white"/>
                </a:solidFill>
              </a:rPr>
              <a:t>Being honest</a:t>
            </a:r>
          </a:p>
          <a:p>
            <a:pPr marL="457200" lvl="0" indent="-457200">
              <a:buFont typeface="Arial" panose="020B0604020202020204" pitchFamily="34" charset="0"/>
              <a:buChar char="•"/>
            </a:pPr>
            <a:r>
              <a:rPr lang="en-US" sz="2400" dirty="0" smtClean="0">
                <a:solidFill>
                  <a:prstClr val="white"/>
                </a:solidFill>
              </a:rPr>
              <a:t>Not griping</a:t>
            </a:r>
          </a:p>
          <a:p>
            <a:pPr marL="457200" lvl="0" indent="-457200">
              <a:buFont typeface="Arial" panose="020B0604020202020204" pitchFamily="34" charset="0"/>
              <a:buChar char="•"/>
            </a:pPr>
            <a:r>
              <a:rPr lang="en-US" sz="2400" dirty="0" smtClean="0">
                <a:solidFill>
                  <a:prstClr val="white"/>
                </a:solidFill>
              </a:rPr>
              <a:t>Being proactive</a:t>
            </a:r>
          </a:p>
          <a:p>
            <a:pPr marL="457200" lvl="0" indent="-457200">
              <a:buFont typeface="Arial" panose="020B0604020202020204" pitchFamily="34" charset="0"/>
              <a:buChar char="•"/>
            </a:pPr>
            <a:r>
              <a:rPr lang="en-US" sz="2400" dirty="0" smtClean="0">
                <a:solidFill>
                  <a:prstClr val="white"/>
                </a:solidFill>
              </a:rPr>
              <a:t>Making sound decisions</a:t>
            </a:r>
          </a:p>
          <a:p>
            <a:pPr marL="457200" lvl="0" indent="-457200">
              <a:buFont typeface="Arial" panose="020B0604020202020204" pitchFamily="34" charset="0"/>
              <a:buChar char="•"/>
            </a:pPr>
            <a:r>
              <a:rPr lang="en-US" sz="2400" dirty="0" smtClean="0">
                <a:solidFill>
                  <a:prstClr val="white"/>
                </a:solidFill>
              </a:rPr>
              <a:t>Being enthusiastic, with 	contagious energy</a:t>
            </a:r>
          </a:p>
          <a:p>
            <a:pPr marL="457200" lvl="0" indent="-457200">
              <a:buFont typeface="Arial" panose="020B0604020202020204" pitchFamily="34" charset="0"/>
              <a:buChar char="•"/>
            </a:pPr>
            <a:r>
              <a:rPr lang="en-US" sz="2400" dirty="0" smtClean="0">
                <a:solidFill>
                  <a:prstClr val="white"/>
                </a:solidFill>
              </a:rPr>
              <a:t>Being versatile and flexible</a:t>
            </a:r>
          </a:p>
        </p:txBody>
      </p:sp>
      <p:sp>
        <p:nvSpPr>
          <p:cNvPr id="46" name="TextBox1"/>
          <p:cNvSpPr txBox="1"/>
          <p:nvPr/>
        </p:nvSpPr>
        <p:spPr>
          <a:xfrm>
            <a:off x="457200" y="2057400"/>
            <a:ext cx="8176963" cy="1384995"/>
          </a:xfrm>
          <a:prstGeom prst="rect">
            <a:avLst/>
          </a:prstGeom>
          <a:noFill/>
        </p:spPr>
        <p:txBody>
          <a:bodyPr wrap="square" rtlCol="0">
            <a:spAutoFit/>
          </a:bodyPr>
          <a:lstStyle/>
          <a:p>
            <a:pPr lvl="0"/>
            <a:r>
              <a:rPr lang="en-US" sz="2800" dirty="0" smtClean="0">
                <a:solidFill>
                  <a:prstClr val="white"/>
                </a:solidFill>
              </a:rPr>
              <a:t>After a supportive relationship is in place between a leader and a follower, you can take additional actions to be an effective follower, such as:</a:t>
            </a:r>
          </a:p>
        </p:txBody>
      </p:sp>
      <p:pic>
        <p:nvPicPr>
          <p:cNvPr id="8194" name="Picture" descr="C:\Users\Pam\AppData\Local\Microsoft\Windows\Temporary Internet Files\Content.IE5\SVEBDHWF\MP90039986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13" y="3804972"/>
            <a:ext cx="3307587" cy="2204197"/>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p:cNvSpPr>
            <a:spLocks noGrp="1"/>
          </p:cNvSpPr>
          <p:nvPr>
            <p:ph type="body" sz="quarter" idx="12"/>
          </p:nvPr>
        </p:nvSpPr>
        <p:spPr>
          <a:xfrm>
            <a:off x="1447800" y="457200"/>
            <a:ext cx="7315200" cy="609600"/>
          </a:xfrm>
        </p:spPr>
        <p:txBody>
          <a:bodyPr anchor="ctr">
            <a:normAutofit fontScale="77500" lnSpcReduction="20000"/>
          </a:bodyPr>
          <a:lstStyle/>
          <a:p>
            <a:r>
              <a:rPr lang="en-US" dirty="0" smtClean="0"/>
              <a:t>Building Effective Relationships with Leaders</a:t>
            </a:r>
            <a:endParaRPr lang="en-US" dirty="0"/>
          </a:p>
        </p:txBody>
      </p:sp>
    </p:spTree>
    <p:extLst>
      <p:ext uri="{BB962C8B-B14F-4D97-AF65-F5344CB8AC3E}">
        <p14:creationId xmlns:p14="http://schemas.microsoft.com/office/powerpoint/2010/main" val="11238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2"/>
          <p:cNvSpPr txBox="1"/>
          <p:nvPr/>
        </p:nvSpPr>
        <p:spPr>
          <a:xfrm>
            <a:off x="609600" y="2133600"/>
            <a:ext cx="8229600" cy="4154984"/>
          </a:xfrm>
          <a:prstGeom prst="rect">
            <a:avLst/>
          </a:prstGeom>
          <a:noFill/>
        </p:spPr>
        <p:txBody>
          <a:bodyPr wrap="square" rtlCol="0">
            <a:spAutoFit/>
          </a:bodyPr>
          <a:lstStyle/>
          <a:p>
            <a:pPr marL="457200" lvl="0" indent="-457200">
              <a:buFont typeface="Arial" panose="020B0604020202020204" pitchFamily="34" charset="0"/>
              <a:buChar char="•"/>
            </a:pPr>
            <a:r>
              <a:rPr lang="en-US" sz="2800" dirty="0" smtClean="0">
                <a:solidFill>
                  <a:prstClr val="white"/>
                </a:solidFill>
              </a:rPr>
              <a:t>As a follower, you can learn a lot about effective leadership by watching good leaders in action.</a:t>
            </a:r>
          </a:p>
          <a:p>
            <a:pPr marL="457200" lvl="0" indent="-457200">
              <a:buFont typeface="Arial" panose="020B0604020202020204" pitchFamily="34" charset="0"/>
              <a:buChar char="•"/>
            </a:pPr>
            <a:endParaRPr lang="en-US" sz="1200" dirty="0">
              <a:solidFill>
                <a:prstClr val="white"/>
              </a:solidFill>
            </a:endParaRPr>
          </a:p>
          <a:p>
            <a:pPr marL="457200" lvl="0" indent="-457200">
              <a:buFont typeface="Arial" panose="020B0604020202020204" pitchFamily="34" charset="0"/>
              <a:buChar char="•"/>
            </a:pPr>
            <a:r>
              <a:rPr lang="en-US" sz="2800" dirty="0" smtClean="0">
                <a:solidFill>
                  <a:prstClr val="white"/>
                </a:solidFill>
              </a:rPr>
              <a:t>Good leaders and good followers have similar skill sets.</a:t>
            </a:r>
          </a:p>
          <a:p>
            <a:pPr marL="457200" lvl="0" indent="-457200">
              <a:buFont typeface="Arial" panose="020B0604020202020204" pitchFamily="34" charset="0"/>
              <a:buChar char="•"/>
            </a:pPr>
            <a:endParaRPr lang="en-US" sz="1200" dirty="0" smtClean="0">
              <a:solidFill>
                <a:prstClr val="white"/>
              </a:solidFill>
            </a:endParaRPr>
          </a:p>
          <a:p>
            <a:pPr marL="457200" lvl="0" indent="-457200">
              <a:buFont typeface="Arial" panose="020B0604020202020204" pitchFamily="34" charset="0"/>
              <a:buChar char="•"/>
            </a:pPr>
            <a:r>
              <a:rPr lang="en-US" sz="2800" dirty="0" smtClean="0">
                <a:solidFill>
                  <a:prstClr val="white"/>
                </a:solidFill>
              </a:rPr>
              <a:t>The leader’s job is to help his or her followers succeed; and in turn the follower’s job is to help their leader succeed.</a:t>
            </a:r>
          </a:p>
          <a:p>
            <a:pPr lvl="0"/>
            <a:endParaRPr lang="en-US" sz="1600" dirty="0">
              <a:solidFill>
                <a:prstClr val="white"/>
              </a:solidFill>
            </a:endParaRPr>
          </a:p>
          <a:p>
            <a:pPr lvl="0" algn="ctr"/>
            <a:r>
              <a:rPr lang="en-US" sz="2800" dirty="0" smtClean="0">
                <a:solidFill>
                  <a:srgbClr val="FFC000"/>
                </a:solidFill>
              </a:rPr>
              <a:t>The shared goal is to be part of an excellent team!</a:t>
            </a:r>
          </a:p>
        </p:txBody>
      </p:sp>
      <p:sp>
        <p:nvSpPr>
          <p:cNvPr id="2" name="Text Placeholder 1"/>
          <p:cNvSpPr>
            <a:spLocks noGrp="1"/>
          </p:cNvSpPr>
          <p:nvPr>
            <p:ph type="body" sz="quarter" idx="12"/>
          </p:nvPr>
        </p:nvSpPr>
        <p:spPr>
          <a:xfrm>
            <a:off x="1463566" y="441434"/>
            <a:ext cx="7315200" cy="609600"/>
          </a:xfrm>
        </p:spPr>
        <p:txBody>
          <a:bodyPr/>
          <a:lstStyle/>
          <a:p>
            <a:r>
              <a:rPr lang="en-US" dirty="0" smtClean="0"/>
              <a:t>Conclusions</a:t>
            </a:r>
            <a:endParaRPr lang="en-US" dirty="0"/>
          </a:p>
        </p:txBody>
      </p:sp>
    </p:spTree>
    <p:extLst>
      <p:ext uri="{BB962C8B-B14F-4D97-AF65-F5344CB8AC3E}">
        <p14:creationId xmlns:p14="http://schemas.microsoft.com/office/powerpoint/2010/main" val="10058611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PChart"/>
          <p:cNvGraphicFramePr>
            <a:graphicFrameLocks/>
          </p:cNvGraphicFramePr>
          <p:nvPr>
            <p:custDataLst>
              <p:tags r:id="rId2"/>
            </p:custDataLst>
            <p:extLst>
              <p:ext uri="{D42A27DB-BD31-4B8C-83A1-F6EECF244321}">
                <p14:modId xmlns:p14="http://schemas.microsoft.com/office/powerpoint/2010/main" val="4192638204"/>
              </p:ext>
            </p:extLst>
          </p:nvPr>
        </p:nvGraphicFramePr>
        <p:xfrm>
          <a:off x="5178425" y="2359199"/>
          <a:ext cx="3594100" cy="5023198"/>
        </p:xfrm>
        <a:graphic>
          <a:graphicData uri="http://schemas.openxmlformats.org/drawingml/2006/chart">
            <c:chart xmlns:c="http://schemas.openxmlformats.org/drawingml/2006/chart" xmlns:r="http://schemas.openxmlformats.org/officeDocument/2006/relationships" r:id="rId6"/>
          </a:graphicData>
        </a:graphic>
      </p:graphicFrame>
      <p:sp>
        <p:nvSpPr>
          <p:cNvPr id="2" name="TPQuestion"/>
          <p:cNvSpPr>
            <a:spLocks noGrp="1"/>
          </p:cNvSpPr>
          <p:nvPr>
            <p:ph type="title"/>
          </p:nvPr>
        </p:nvSpPr>
        <p:spPr/>
        <p:txBody>
          <a:bodyPr>
            <a:noAutofit/>
          </a:bodyPr>
          <a:lstStyle/>
          <a:p>
            <a:r>
              <a:rPr lang="en-US" sz="4000" dirty="0" smtClean="0"/>
              <a:t>If the relationship between you and a leader starts off badly, it typically will remain bad no matter what either one does.  First impressions are pretty solid.</a:t>
            </a:r>
            <a:endParaRPr lang="en-US" sz="4000" dirty="0"/>
          </a:p>
        </p:txBody>
      </p:sp>
      <p:sp>
        <p:nvSpPr>
          <p:cNvPr id="3" name="TPAnswers"/>
          <p:cNvSpPr>
            <a:spLocks noGrp="1"/>
          </p:cNvSpPr>
          <p:nvPr>
            <p:ph type="body" idx="1"/>
            <p:custDataLst>
              <p:tags r:id="rId3"/>
            </p:custDataLst>
          </p:nvPr>
        </p:nvSpPr>
        <p:spPr>
          <a:xfrm>
            <a:off x="628650" y="3352800"/>
            <a:ext cx="7772400" cy="4800600"/>
          </a:xfrm>
        </p:spPr>
        <p:txBody>
          <a:bodyPr>
            <a:noAutofit/>
          </a:bodyPr>
          <a:lstStyle/>
          <a:p>
            <a:pPr>
              <a:lnSpc>
                <a:spcPct val="100000"/>
              </a:lnSpc>
              <a:spcBef>
                <a:spcPct val="20000"/>
              </a:spcBef>
              <a:spcAft>
                <a:spcPct val="100000"/>
              </a:spcAft>
              <a:buFont typeface="+mj-lt"/>
              <a:buAutoNum type="alphaUcPeriod"/>
            </a:pPr>
            <a:r>
              <a:rPr lang="en-US" sz="3200" dirty="0" smtClean="0"/>
              <a:t>True</a:t>
            </a:r>
          </a:p>
          <a:p>
            <a:pPr>
              <a:lnSpc>
                <a:spcPct val="100000"/>
              </a:lnSpc>
              <a:spcBef>
                <a:spcPct val="20000"/>
              </a:spcBef>
              <a:spcAft>
                <a:spcPct val="100000"/>
              </a:spcAft>
              <a:buFont typeface="+mj-lt"/>
              <a:buAutoNum type="alphaUcPeriod"/>
            </a:pPr>
            <a:r>
              <a:rPr lang="en-US" sz="3200" dirty="0" smtClean="0"/>
              <a:t>False</a:t>
            </a:r>
            <a:endParaRPr lang="en-US" sz="3200" dirty="0"/>
          </a:p>
        </p:txBody>
      </p:sp>
      <p:sp>
        <p:nvSpPr>
          <p:cNvPr id="5" name="Text Placeholder 4"/>
          <p:cNvSpPr>
            <a:spLocks noGrp="1"/>
          </p:cNvSpPr>
          <p:nvPr>
            <p:ph type="body" sz="quarter" idx="10"/>
          </p:nvPr>
        </p:nvSpPr>
        <p:spPr/>
        <p:txBody>
          <a:bodyPr/>
          <a:lstStyle/>
          <a:p>
            <a:r>
              <a:rPr lang="en-US" dirty="0"/>
              <a:t>(NS1-U2C1S1:LQ7)</a:t>
            </a:r>
          </a:p>
        </p:txBody>
      </p:sp>
      <p:sp>
        <p:nvSpPr>
          <p:cNvPr id="7" name="CAI2"/>
          <p:cNvSpPr>
            <a:spLocks noChangeAspect="1"/>
          </p:cNvSpPr>
          <p:nvPr>
            <p:custDataLst>
              <p:tags r:id="rId4"/>
            </p:custDataLst>
          </p:nvPr>
        </p:nvSpPr>
        <p:spPr>
          <a:xfrm rot="10800000">
            <a:off x="226314" y="4468462"/>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35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5400" dirty="0" smtClean="0"/>
              <a:t>Which of the following statements is true?</a:t>
            </a:r>
            <a:r>
              <a:rPr lang="en-US" sz="1100" dirty="0" smtClean="0"/>
              <a:t/>
            </a:r>
            <a:br>
              <a:rPr lang="en-US" sz="1100" dirty="0" smtClean="0"/>
            </a:br>
            <a:r>
              <a:rPr lang="en-US" sz="1100" dirty="0" smtClean="0"/>
              <a:t> </a:t>
            </a:r>
            <a:r>
              <a:rPr lang="en-US" sz="4400" dirty="0" smtClean="0"/>
              <a:t/>
            </a:r>
            <a:br>
              <a:rPr lang="en-US" sz="4400" dirty="0" smtClean="0"/>
            </a:br>
            <a:r>
              <a:rPr lang="en-US" sz="2800" dirty="0" smtClean="0"/>
              <a:t>(Input all that apply; then push the ENTER button.)</a:t>
            </a:r>
            <a:endParaRPr lang="en-US" sz="2800" dirty="0"/>
          </a:p>
        </p:txBody>
      </p:sp>
      <p:sp>
        <p:nvSpPr>
          <p:cNvPr id="3" name="TPAnswers"/>
          <p:cNvSpPr>
            <a:spLocks noGrp="1"/>
          </p:cNvSpPr>
          <p:nvPr>
            <p:ph type="body" idx="1"/>
            <p:custDataLst>
              <p:tags r:id="rId2"/>
            </p:custDataLst>
          </p:nvPr>
        </p:nvSpPr>
        <p:spPr>
          <a:xfrm>
            <a:off x="695325" y="2988373"/>
            <a:ext cx="7610475" cy="2976563"/>
          </a:xfrm>
        </p:spPr>
        <p:txBody>
          <a:bodyPr>
            <a:noAutofit/>
          </a:bodyPr>
          <a:lstStyle/>
          <a:p>
            <a:pPr marL="639763" indent="-639763">
              <a:lnSpc>
                <a:spcPct val="100000"/>
              </a:lnSpc>
              <a:spcBef>
                <a:spcPct val="20000"/>
              </a:spcBef>
              <a:buFont typeface="+mj-lt"/>
              <a:buAutoNum type="alphaUcPeriod"/>
            </a:pPr>
            <a:r>
              <a:rPr lang="en-US" sz="2400" dirty="0" smtClean="0"/>
              <a:t>New leaders usually do not want help from their team.  They need time to establish their own authority.</a:t>
            </a:r>
          </a:p>
          <a:p>
            <a:pPr marL="639763" indent="-639763">
              <a:lnSpc>
                <a:spcPct val="100000"/>
              </a:lnSpc>
              <a:spcBef>
                <a:spcPct val="20000"/>
              </a:spcBef>
              <a:buFont typeface="+mj-lt"/>
              <a:buAutoNum type="alphaUcPeriod"/>
            </a:pPr>
            <a:r>
              <a:rPr lang="en-US" sz="2400" dirty="0" smtClean="0"/>
              <a:t>New leaders need team members help as they may not have the specific knowledge about the team.</a:t>
            </a:r>
          </a:p>
          <a:p>
            <a:pPr marL="639763" indent="-639763">
              <a:lnSpc>
                <a:spcPct val="100000"/>
              </a:lnSpc>
              <a:spcBef>
                <a:spcPct val="20000"/>
              </a:spcBef>
              <a:buFont typeface="+mj-lt"/>
              <a:buAutoNum type="alphaUcPeriod"/>
            </a:pPr>
            <a:r>
              <a:rPr lang="en-US" sz="2400" dirty="0" smtClean="0"/>
              <a:t>You should step back with new leaders and let them figure things out own their own.</a:t>
            </a:r>
          </a:p>
          <a:p>
            <a:pPr marL="639763" indent="-639763">
              <a:lnSpc>
                <a:spcPct val="100000"/>
              </a:lnSpc>
              <a:spcBef>
                <a:spcPct val="20000"/>
              </a:spcBef>
              <a:buFont typeface="+mj-lt"/>
              <a:buAutoNum type="alphaUcPeriod"/>
            </a:pPr>
            <a:r>
              <a:rPr lang="en-US" sz="2400" dirty="0" smtClean="0"/>
              <a:t>You should step up with new leaders and make sure they have the support they need.</a:t>
            </a:r>
            <a:endParaRPr lang="en-US" sz="2400" dirty="0"/>
          </a:p>
        </p:txBody>
      </p:sp>
      <p:sp>
        <p:nvSpPr>
          <p:cNvPr id="5" name="Text Placeholder 4"/>
          <p:cNvSpPr>
            <a:spLocks noGrp="1"/>
          </p:cNvSpPr>
          <p:nvPr>
            <p:ph type="body" sz="quarter" idx="10"/>
          </p:nvPr>
        </p:nvSpPr>
        <p:spPr/>
        <p:txBody>
          <a:bodyPr/>
          <a:lstStyle/>
          <a:p>
            <a:r>
              <a:rPr lang="en-US" dirty="0"/>
              <a:t>(NS1-U2C1S1:LQ8)</a:t>
            </a:r>
          </a:p>
        </p:txBody>
      </p:sp>
      <p:sp>
        <p:nvSpPr>
          <p:cNvPr id="7" name="CAI1"/>
          <p:cNvSpPr>
            <a:spLocks noChangeAspect="1"/>
          </p:cNvSpPr>
          <p:nvPr>
            <p:custDataLst>
              <p:tags r:id="rId3"/>
            </p:custDataLst>
          </p:nvPr>
        </p:nvSpPr>
        <p:spPr>
          <a:xfrm rot="10800000">
            <a:off x="381001" y="3788664"/>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I2"/>
          <p:cNvSpPr>
            <a:spLocks noChangeAspect="1"/>
          </p:cNvSpPr>
          <p:nvPr>
            <p:custDataLst>
              <p:tags r:id="rId4"/>
            </p:custDataLst>
          </p:nvPr>
        </p:nvSpPr>
        <p:spPr>
          <a:xfrm rot="10800000">
            <a:off x="381001" y="5393627"/>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PChart"/>
          <p:cNvSpPr txBox="1">
            <a:spLocks/>
          </p:cNvSpPr>
          <p:nvPr>
            <p:custDataLst>
              <p:tags r:id="rId5"/>
            </p:custDataLst>
          </p:nvPr>
        </p:nvSpPr>
        <p:spPr>
          <a:xfrm>
            <a:off x="6858000" y="2988373"/>
            <a:ext cx="1727200" cy="2976563"/>
          </a:xfrm>
          <a:prstGeom prst="rect">
            <a:avLst/>
          </a:prstGeom>
        </p:spPr>
        <p:txBody>
          <a:bodyPr vert="horz" lIns="91440" tIns="45720" rIns="91440" bIns="45720" rtlCol="0">
            <a:no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9763" indent="-639763" algn="r">
              <a:lnSpc>
                <a:spcPct val="100000"/>
              </a:lnSpc>
              <a:spcBef>
                <a:spcPct val="20000"/>
              </a:spcBef>
              <a:buNone/>
            </a:pPr>
            <a:r>
              <a:rPr lang="en-US" sz="2400" smtClean="0"/>
              <a:t>1</a:t>
            </a:r>
            <a:br>
              <a:rPr lang="en-US" sz="2400" smtClean="0"/>
            </a:br>
            <a:endParaRPr lang="en-US" sz="2400" smtClean="0"/>
          </a:p>
          <a:p>
            <a:pPr marL="639763" indent="-639763" algn="r">
              <a:lnSpc>
                <a:spcPct val="100000"/>
              </a:lnSpc>
              <a:spcBef>
                <a:spcPct val="20000"/>
              </a:spcBef>
              <a:buNone/>
            </a:pPr>
            <a:r>
              <a:rPr lang="en-US" sz="2400" smtClean="0"/>
              <a:t>1</a:t>
            </a:r>
            <a:br>
              <a:rPr lang="en-US" sz="2400" smtClean="0"/>
            </a:br>
            <a:endParaRPr lang="en-US" sz="2400" smtClean="0"/>
          </a:p>
          <a:p>
            <a:pPr marL="639763" indent="-639763" algn="r">
              <a:lnSpc>
                <a:spcPct val="100000"/>
              </a:lnSpc>
              <a:spcBef>
                <a:spcPct val="20000"/>
              </a:spcBef>
              <a:buNone/>
            </a:pPr>
            <a:r>
              <a:rPr lang="en-US" sz="2400" smtClean="0"/>
              <a:t>1</a:t>
            </a:r>
            <a:br>
              <a:rPr lang="en-US" sz="2400" smtClean="0"/>
            </a:br>
            <a:endParaRPr lang="en-US" sz="2400" smtClean="0"/>
          </a:p>
          <a:p>
            <a:pPr marL="639763" indent="-639763" algn="r">
              <a:lnSpc>
                <a:spcPct val="100000"/>
              </a:lnSpc>
              <a:spcBef>
                <a:spcPct val="20000"/>
              </a:spcBef>
              <a:buNone/>
            </a:pPr>
            <a:r>
              <a:rPr lang="en-US" sz="2400" smtClean="0"/>
              <a:t>1</a:t>
            </a:r>
            <a:br>
              <a:rPr lang="en-US" sz="2400" smtClean="0"/>
            </a:br>
            <a:endParaRPr lang="en-US" sz="2400" dirty="0"/>
          </a:p>
        </p:txBody>
      </p:sp>
    </p:spTree>
    <p:custDataLst>
      <p:tags r:id="rId1"/>
    </p:custDataLst>
    <p:extLst>
      <p:ext uri="{BB962C8B-B14F-4D97-AF65-F5344CB8AC3E}">
        <p14:creationId xmlns:p14="http://schemas.microsoft.com/office/powerpoint/2010/main" val="289478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209549" y="190500"/>
            <a:ext cx="8705851" cy="1187450"/>
          </a:xfrm>
        </p:spPr>
        <p:txBody>
          <a:bodyPr>
            <a:noAutofit/>
          </a:bodyPr>
          <a:lstStyle/>
          <a:p>
            <a:r>
              <a:rPr lang="en-US" sz="3600" dirty="0"/>
              <a:t>Explain why it would be important for the followers to adapt to the leader’s style.</a:t>
            </a:r>
          </a:p>
        </p:txBody>
      </p:sp>
      <p:grpSp>
        <p:nvGrpSpPr>
          <p:cNvPr id="9" name="Group 8"/>
          <p:cNvGrpSpPr/>
          <p:nvPr/>
        </p:nvGrpSpPr>
        <p:grpSpPr>
          <a:xfrm>
            <a:off x="2752724" y="6136098"/>
            <a:ext cx="342900" cy="381000"/>
            <a:chOff x="4156144" y="6248400"/>
            <a:chExt cx="342900" cy="381000"/>
          </a:xfrm>
        </p:grpSpPr>
        <p:pic>
          <p:nvPicPr>
            <p:cNvPr id="10" name="Picture 9"/>
            <p:cNvPicPr>
              <a:picLocks noChangeAspect="1"/>
            </p:cNvPicPr>
            <p:nvPr/>
          </p:nvPicPr>
          <p:blipFill rotWithShape="1">
            <a:blip r:embed="rId5"/>
            <a:srcRect l="14050" r="80335" b="-2564"/>
            <a:stretch/>
          </p:blipFill>
          <p:spPr>
            <a:xfrm>
              <a:off x="4191000" y="6248400"/>
              <a:ext cx="304800" cy="381000"/>
            </a:xfrm>
            <a:prstGeom prst="rect">
              <a:avLst/>
            </a:prstGeom>
          </p:spPr>
        </p:pic>
        <p:sp>
          <p:nvSpPr>
            <p:cNvPr id="11" name="Rectangle 10"/>
            <p:cNvSpPr/>
            <p:nvPr/>
          </p:nvSpPr>
          <p:spPr>
            <a:xfrm>
              <a:off x="4156144" y="6253162"/>
              <a:ext cx="342900" cy="371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solidFill>
                  <a:prstClr val="white"/>
                </a:solidFill>
              </a:endParaRPr>
            </a:p>
          </p:txBody>
        </p:sp>
      </p:grpSp>
      <p:sp>
        <p:nvSpPr>
          <p:cNvPr id="12" name="TextBox 11"/>
          <p:cNvSpPr txBox="1"/>
          <p:nvPr/>
        </p:nvSpPr>
        <p:spPr>
          <a:xfrm>
            <a:off x="209549" y="5334000"/>
            <a:ext cx="5429251" cy="769441"/>
          </a:xfrm>
          <a:prstGeom prst="rect">
            <a:avLst/>
          </a:prstGeom>
          <a:noFill/>
        </p:spPr>
        <p:txBody>
          <a:bodyPr wrap="square" rtlCol="0">
            <a:spAutoFit/>
          </a:bodyPr>
          <a:lstStyle/>
          <a:p>
            <a:pPr algn="ctr"/>
            <a:r>
              <a:rPr lang="en-US" sz="2400" b="1" dirty="0" smtClean="0">
                <a:solidFill>
                  <a:srgbClr val="F8F8F8"/>
                </a:solidFill>
              </a:rPr>
              <a:t>Note to Instructors: </a:t>
            </a:r>
          </a:p>
          <a:p>
            <a:pPr algn="ctr"/>
            <a:r>
              <a:rPr lang="en-US" sz="2000" dirty="0" smtClean="0">
                <a:solidFill>
                  <a:srgbClr val="F8F8F8"/>
                </a:solidFill>
              </a:rPr>
              <a:t>Click the Show/Hide Response Display Button </a:t>
            </a:r>
            <a:endParaRPr lang="en-US" sz="2000" dirty="0">
              <a:solidFill>
                <a:srgbClr val="F8F8F8"/>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5576595"/>
            <a:ext cx="1062281" cy="1018362"/>
          </a:xfrm>
          <a:prstGeom prst="rect">
            <a:avLst/>
          </a:prstGeom>
        </p:spPr>
      </p:pic>
      <p:sp>
        <p:nvSpPr>
          <p:cNvPr id="3" name="Flowchart: Card 2"/>
          <p:cNvSpPr/>
          <p:nvPr/>
        </p:nvSpPr>
        <p:spPr>
          <a:xfrm rot="10800000" flipH="1">
            <a:off x="209549" y="1453907"/>
            <a:ext cx="8705851" cy="3880092"/>
          </a:xfrm>
          <a:prstGeom prst="flowChartPunchedCard">
            <a:avLst/>
          </a:prstGeom>
          <a:solidFill>
            <a:srgbClr val="FFFFC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381000" y="1500288"/>
            <a:ext cx="574196" cy="2862322"/>
          </a:xfrm>
          <a:prstGeom prst="rect">
            <a:avLst/>
          </a:prstGeom>
        </p:spPr>
        <p:txBody>
          <a:bodyPr wrap="none">
            <a:spAutoFit/>
          </a:bodyPr>
          <a:lstStyle/>
          <a:p>
            <a:pPr>
              <a:lnSpc>
                <a:spcPct val="150000"/>
              </a:lnSpc>
            </a:pPr>
            <a:r>
              <a:rPr lang="en-US" sz="4000" dirty="0" smtClean="0">
                <a:solidFill>
                  <a:prstClr val="black"/>
                </a:solidFill>
                <a:effectLst>
                  <a:outerShdw blurRad="38100" dist="38100" dir="2700000" algn="tl">
                    <a:srgbClr val="000000">
                      <a:alpha val="43137"/>
                    </a:srgbClr>
                  </a:outerShdw>
                </a:effectLst>
              </a:rPr>
              <a:t>1.</a:t>
            </a:r>
          </a:p>
          <a:p>
            <a:pPr>
              <a:lnSpc>
                <a:spcPct val="150000"/>
              </a:lnSpc>
            </a:pPr>
            <a:r>
              <a:rPr lang="en-US" sz="4000" dirty="0" smtClean="0">
                <a:solidFill>
                  <a:prstClr val="black"/>
                </a:solidFill>
                <a:effectLst>
                  <a:outerShdw blurRad="38100" dist="38100" dir="2700000" algn="tl">
                    <a:srgbClr val="000000">
                      <a:alpha val="43137"/>
                    </a:srgbClr>
                  </a:outerShdw>
                </a:effectLst>
              </a:rPr>
              <a:t>2.</a:t>
            </a:r>
          </a:p>
          <a:p>
            <a:pPr>
              <a:lnSpc>
                <a:spcPct val="150000"/>
              </a:lnSpc>
            </a:pPr>
            <a:r>
              <a:rPr lang="en-US" sz="4000" dirty="0" smtClean="0">
                <a:solidFill>
                  <a:prstClr val="black"/>
                </a:solidFill>
                <a:effectLst>
                  <a:outerShdw blurRad="38100" dist="38100" dir="2700000" algn="tl">
                    <a:srgbClr val="000000">
                      <a:alpha val="43137"/>
                    </a:srgbClr>
                  </a:outerShdw>
                </a:effectLst>
              </a:rPr>
              <a:t>3.</a:t>
            </a:r>
            <a:endParaRPr lang="en-US" sz="4000" dirty="0">
              <a:solidFill>
                <a:prstClr val="black"/>
              </a:solidFill>
              <a:effectLst>
                <a:outerShdw blurRad="38100" dist="38100" dir="2700000" algn="tl">
                  <a:srgbClr val="000000">
                    <a:alpha val="43137"/>
                  </a:srgbClr>
                </a:outerShdw>
              </a:effectLst>
            </a:endParaRPr>
          </a:p>
        </p:txBody>
      </p:sp>
    </p:spTree>
    <p:custDataLst>
      <p:tags r:id="rId2"/>
    </p:custDataLst>
    <p:controls>
      <mc:AlternateContent xmlns:mc="http://schemas.openxmlformats.org/markup-compatibility/2006">
        <mc:Choice xmlns:v="urn:schemas-microsoft-com:vml" Requires="v">
          <p:control spid="4121" name="ShockwaveFlash2" r:id="rId3" imgW="1136520" imgH="1365120"/>
        </mc:Choice>
        <mc:Fallback>
          <p:control name="ShockwaveFlash2" r:id="rId3" imgW="1136520" imgH="1365120">
            <p:pic>
              <p:nvPicPr>
                <p:cNvPr id="14" name="ShockwaveFlash2"/>
                <p:cNvPicPr>
                  <a:picLocks/>
                </p:cNvPicPr>
                <p:nvPr/>
              </p:nvPicPr>
              <p:blipFill>
                <a:blip r:embed="rId7"/>
                <a:stretch>
                  <a:fillRect/>
                </a:stretch>
              </p:blipFill>
              <p:spPr>
                <a:xfrm>
                  <a:off x="7773499" y="5403218"/>
                  <a:ext cx="1137138" cy="1365115"/>
                </a:xfrm>
                <a:prstGeom prst="rect">
                  <a:avLst/>
                </a:prstGeom>
              </p:spPr>
            </p:pic>
          </p:control>
        </mc:Fallback>
      </mc:AlternateContent>
    </p:controls>
    <p:extLst>
      <p:ext uri="{BB962C8B-B14F-4D97-AF65-F5344CB8AC3E}">
        <p14:creationId xmlns:p14="http://schemas.microsoft.com/office/powerpoint/2010/main" val="8686929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365125"/>
            <a:ext cx="8610600" cy="1325563"/>
          </a:xfrm>
        </p:spPr>
        <p:txBody>
          <a:bodyPr>
            <a:noAutofit/>
          </a:bodyPr>
          <a:lstStyle/>
          <a:p>
            <a:pPr algn="ctr"/>
            <a:r>
              <a:rPr lang="en-US" dirty="0" smtClean="0">
                <a:solidFill>
                  <a:srgbClr val="F8F8F8"/>
                </a:solidFill>
                <a:latin typeface="Calibri" panose="020F0502020204030204" pitchFamily="34" charset="0"/>
              </a:rPr>
              <a:t>Key Term Questions </a:t>
            </a:r>
            <a:r>
              <a:rPr lang="en-US" dirty="0">
                <a:solidFill>
                  <a:srgbClr val="F8F8F8"/>
                </a:solidFill>
                <a:latin typeface="Calibri" panose="020F0502020204030204" pitchFamily="34" charset="0"/>
              </a:rPr>
              <a:t>Slide </a:t>
            </a:r>
            <a:r>
              <a:rPr lang="en-US" dirty="0" smtClean="0">
                <a:solidFill>
                  <a:srgbClr val="F8F8F8"/>
                </a:solidFill>
                <a:latin typeface="Calibri" panose="020F0502020204030204" pitchFamily="34" charset="0"/>
              </a:rPr>
              <a:t>Index</a:t>
            </a:r>
            <a:endParaRPr lang="en-US" dirty="0"/>
          </a:p>
        </p:txBody>
      </p:sp>
      <p:sp>
        <p:nvSpPr>
          <p:cNvPr id="3" name="TextBox 2"/>
          <p:cNvSpPr txBox="1"/>
          <p:nvPr/>
        </p:nvSpPr>
        <p:spPr>
          <a:xfrm>
            <a:off x="149289" y="2460811"/>
            <a:ext cx="8839200" cy="3406061"/>
          </a:xfrm>
          <a:prstGeom prst="rect">
            <a:avLst/>
          </a:prstGeom>
          <a:noFill/>
        </p:spPr>
        <p:txBody>
          <a:bodyPr wrap="square" numCol="1" rtlCol="0">
            <a:spAutoFit/>
          </a:bodyPr>
          <a:lstStyle/>
          <a:p>
            <a:pPr marL="514350" indent="-514350" eaLnBrk="0" fontAlgn="base" hangingPunct="0">
              <a:lnSpc>
                <a:spcPct val="150000"/>
              </a:lnSpc>
              <a:spcBef>
                <a:spcPct val="0"/>
              </a:spcBef>
              <a:spcAft>
                <a:spcPts val="200"/>
              </a:spcAft>
              <a:buFont typeface="+mj-lt"/>
              <a:buAutoNum type="arabicPeriod"/>
            </a:pPr>
            <a:r>
              <a:rPr lang="en-US" sz="2300" dirty="0" smtClean="0">
                <a:solidFill>
                  <a:srgbClr val="F8F8F8"/>
                </a:solidFill>
                <a:hlinkClick r:id="rId3" action="ppaction://hlinksldjump"/>
              </a:rPr>
              <a:t>Help a leader succeed at leading</a:t>
            </a:r>
            <a:endParaRPr lang="en-US" sz="2300" dirty="0" smtClean="0">
              <a:solidFill>
                <a:srgbClr val="F8F8F8"/>
              </a:solidFill>
            </a:endParaRPr>
          </a:p>
          <a:p>
            <a:pPr marL="514350" indent="-514350" eaLnBrk="0" fontAlgn="base" hangingPunct="0">
              <a:lnSpc>
                <a:spcPct val="150000"/>
              </a:lnSpc>
              <a:spcBef>
                <a:spcPct val="0"/>
              </a:spcBef>
              <a:spcAft>
                <a:spcPts val="200"/>
              </a:spcAft>
              <a:buFont typeface="+mj-lt"/>
              <a:buAutoNum type="arabicPeriod"/>
            </a:pPr>
            <a:r>
              <a:rPr lang="en-US" sz="2300" dirty="0" smtClean="0">
                <a:solidFill>
                  <a:srgbClr val="F8F8F8"/>
                </a:solidFill>
                <a:hlinkClick r:id="rId4" action="ppaction://hlinksldjump"/>
              </a:rPr>
              <a:t>Prepared to carry out tasks</a:t>
            </a:r>
            <a:endParaRPr lang="en-US" sz="2300" dirty="0" smtClean="0">
              <a:solidFill>
                <a:srgbClr val="F8F8F8"/>
              </a:solidFill>
            </a:endParaRPr>
          </a:p>
          <a:p>
            <a:pPr marL="514350" indent="-514350" eaLnBrk="0" fontAlgn="base" hangingPunct="0">
              <a:lnSpc>
                <a:spcPct val="150000"/>
              </a:lnSpc>
              <a:spcBef>
                <a:spcPct val="0"/>
              </a:spcBef>
              <a:spcAft>
                <a:spcPts val="200"/>
              </a:spcAft>
              <a:buFont typeface="+mj-lt"/>
              <a:buAutoNum type="arabicPeriod"/>
            </a:pPr>
            <a:r>
              <a:rPr lang="en-US" sz="2300" dirty="0" smtClean="0">
                <a:solidFill>
                  <a:srgbClr val="F8F8F8"/>
                </a:solidFill>
                <a:hlinkClick r:id="rId5" action="ppaction://hlinksldjump"/>
              </a:rPr>
              <a:t>Experience, skill brought to a task</a:t>
            </a:r>
            <a:endParaRPr lang="en-US" sz="2300" dirty="0" smtClean="0">
              <a:solidFill>
                <a:srgbClr val="F8F8F8"/>
              </a:solidFill>
            </a:endParaRPr>
          </a:p>
          <a:p>
            <a:pPr marL="514350" indent="-514350" eaLnBrk="0" fontAlgn="base" hangingPunct="0">
              <a:lnSpc>
                <a:spcPct val="150000"/>
              </a:lnSpc>
              <a:spcBef>
                <a:spcPct val="0"/>
              </a:spcBef>
              <a:spcAft>
                <a:spcPts val="200"/>
              </a:spcAft>
              <a:buFont typeface="+mj-lt"/>
              <a:buAutoNum type="arabicPeriod"/>
            </a:pPr>
            <a:r>
              <a:rPr lang="en-US" sz="2300" dirty="0" smtClean="0">
                <a:solidFill>
                  <a:srgbClr val="F8F8F8"/>
                </a:solidFill>
                <a:hlinkClick r:id="rId6" action="ppaction://hlinksldjump"/>
              </a:rPr>
              <a:t>Motivation to accomplish a task</a:t>
            </a:r>
            <a:endParaRPr lang="en-US" sz="2300" dirty="0" smtClean="0">
              <a:solidFill>
                <a:srgbClr val="F8F8F8"/>
              </a:solidFill>
            </a:endParaRPr>
          </a:p>
          <a:p>
            <a:pPr marL="514350" indent="-514350" eaLnBrk="0" fontAlgn="base" hangingPunct="0">
              <a:lnSpc>
                <a:spcPct val="150000"/>
              </a:lnSpc>
              <a:spcBef>
                <a:spcPct val="0"/>
              </a:spcBef>
              <a:spcAft>
                <a:spcPts val="200"/>
              </a:spcAft>
              <a:buFont typeface="+mj-lt"/>
              <a:buAutoNum type="arabicPeriod"/>
            </a:pPr>
            <a:r>
              <a:rPr lang="en-US" sz="2300" dirty="0" smtClean="0">
                <a:solidFill>
                  <a:srgbClr val="F8F8F8"/>
                </a:solidFill>
                <a:hlinkClick r:id="rId7" action="ppaction://hlinksldjump"/>
              </a:rPr>
              <a:t>Self-assurance</a:t>
            </a:r>
            <a:endParaRPr lang="en-US" sz="2300" dirty="0" smtClean="0">
              <a:solidFill>
                <a:srgbClr val="F8F8F8"/>
              </a:solidFill>
              <a:hlinkClick r:id="" action="ppaction://noaction"/>
            </a:endParaRPr>
          </a:p>
          <a:p>
            <a:pPr marL="514350" indent="-514350" eaLnBrk="0" fontAlgn="base" hangingPunct="0">
              <a:lnSpc>
                <a:spcPct val="150000"/>
              </a:lnSpc>
              <a:spcBef>
                <a:spcPct val="0"/>
              </a:spcBef>
              <a:spcAft>
                <a:spcPts val="200"/>
              </a:spcAft>
              <a:buFont typeface="+mj-lt"/>
              <a:buAutoNum type="arabicPeriod"/>
            </a:pPr>
            <a:r>
              <a:rPr lang="en-US" sz="2300" dirty="0" smtClean="0">
                <a:solidFill>
                  <a:srgbClr val="F8F8F8"/>
                </a:solidFill>
                <a:hlinkClick r:id="rId8" action="ppaction://hlinksldjump"/>
              </a:rPr>
              <a:t>Taking the initiative</a:t>
            </a:r>
            <a:endParaRPr lang="en-US" sz="2300" dirty="0">
              <a:solidFill>
                <a:srgbClr val="F8F8F8"/>
              </a:solidFill>
            </a:endParaRPr>
          </a:p>
        </p:txBody>
      </p:sp>
      <p:sp>
        <p:nvSpPr>
          <p:cNvPr id="22" name="TextBox 21"/>
          <p:cNvSpPr txBox="1"/>
          <p:nvPr/>
        </p:nvSpPr>
        <p:spPr>
          <a:xfrm>
            <a:off x="160175" y="1730274"/>
            <a:ext cx="8610600" cy="523220"/>
          </a:xfrm>
          <a:prstGeom prst="rect">
            <a:avLst/>
          </a:prstGeom>
          <a:noFill/>
        </p:spPr>
        <p:txBody>
          <a:bodyPr wrap="square" rtlCol="0">
            <a:spAutoFit/>
          </a:bodyPr>
          <a:lstStyle/>
          <a:p>
            <a:pPr eaLnBrk="0" fontAlgn="base" hangingPunct="0">
              <a:spcBef>
                <a:spcPct val="0"/>
              </a:spcBef>
              <a:spcAft>
                <a:spcPct val="0"/>
              </a:spcAft>
            </a:pPr>
            <a:r>
              <a:rPr lang="en-US" sz="2800" i="1" dirty="0" smtClean="0">
                <a:solidFill>
                  <a:srgbClr val="F8F8F8"/>
                </a:solidFill>
              </a:rPr>
              <a:t>Click any link below to go directly to polling that question.</a:t>
            </a:r>
            <a:endParaRPr lang="en-US" sz="2800" i="1" dirty="0">
              <a:solidFill>
                <a:srgbClr val="F8F8F8"/>
              </a:solidFill>
            </a:endParaRPr>
          </a:p>
        </p:txBody>
      </p:sp>
      <p:sp>
        <p:nvSpPr>
          <p:cNvPr id="8" name="TextBox 7"/>
          <p:cNvSpPr txBox="1"/>
          <p:nvPr/>
        </p:nvSpPr>
        <p:spPr>
          <a:xfrm>
            <a:off x="2971800" y="6396335"/>
            <a:ext cx="4170980" cy="461665"/>
          </a:xfrm>
          <a:prstGeom prst="rect">
            <a:avLst/>
          </a:prstGeom>
          <a:noFill/>
        </p:spPr>
        <p:txBody>
          <a:bodyPr wrap="square" rtlCol="0">
            <a:spAutoFit/>
          </a:bodyPr>
          <a:lstStyle/>
          <a:p>
            <a:pPr eaLnBrk="0" fontAlgn="base" hangingPunct="0">
              <a:spcBef>
                <a:spcPct val="0"/>
              </a:spcBef>
              <a:spcAft>
                <a:spcPct val="0"/>
              </a:spcAft>
            </a:pPr>
            <a:r>
              <a:rPr lang="en-US" sz="2400" i="1" dirty="0" smtClean="0">
                <a:solidFill>
                  <a:srgbClr val="F8F8F8"/>
                </a:solidFill>
              </a:rPr>
              <a:t>Click here to return to this index. </a:t>
            </a:r>
            <a:endParaRPr lang="en-US" sz="2400" i="1" dirty="0">
              <a:solidFill>
                <a:srgbClr val="F8F8F8"/>
              </a:solidFill>
            </a:endParaRPr>
          </a:p>
        </p:txBody>
      </p:sp>
      <p:sp>
        <p:nvSpPr>
          <p:cNvPr id="9" name="Left Arrow 8"/>
          <p:cNvSpPr/>
          <p:nvPr/>
        </p:nvSpPr>
        <p:spPr bwMode="auto">
          <a:xfrm>
            <a:off x="1934545" y="6530842"/>
            <a:ext cx="1066800" cy="250958"/>
          </a:xfrm>
          <a:prstGeom prst="leftArrow">
            <a:avLst/>
          </a:prstGeom>
          <a:solidFill>
            <a:srgbClr val="E0E0E0"/>
          </a:solid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E0E0E0"/>
              </a:solidFill>
              <a:latin typeface="Arial" charset="0"/>
            </a:endParaRPr>
          </a:p>
        </p:txBody>
      </p:sp>
      <p:pic>
        <p:nvPicPr>
          <p:cNvPr id="10" name="Picture 9">
            <a:hlinkClick r:id="rId9" action="ppaction://hlinksldjump"/>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1466462" y="6417662"/>
            <a:ext cx="438538" cy="438538"/>
          </a:xfrm>
          <a:prstGeom prst="rect">
            <a:avLst/>
          </a:prstGeom>
        </p:spPr>
      </p:pic>
      <p:pic>
        <p:nvPicPr>
          <p:cNvPr id="11" name="Picture 10">
            <a:hlinkClick r:id="rId11" action="ppaction://hlinksldjump"/>
          </p:cNvPr>
          <p:cNvPicPr>
            <a:picLocks noChangeAspect="1"/>
          </p:cNvPicPr>
          <p:nvPr/>
        </p:nvPicPr>
        <p:blipFill>
          <a:blip r:embed="rId12"/>
          <a:stretch>
            <a:fillRect/>
          </a:stretch>
        </p:blipFill>
        <p:spPr>
          <a:xfrm>
            <a:off x="8239125" y="5972175"/>
            <a:ext cx="904875" cy="885825"/>
          </a:xfrm>
          <a:prstGeom prst="rect">
            <a:avLst/>
          </a:prstGeom>
        </p:spPr>
      </p:pic>
    </p:spTree>
    <p:extLst>
      <p:ext uri="{BB962C8B-B14F-4D97-AF65-F5344CB8AC3E}">
        <p14:creationId xmlns:p14="http://schemas.microsoft.com/office/powerpoint/2010/main" val="4248093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1533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PLeaderBoardTitle"/>
          <p:cNvSpPr>
            <a:spLocks noGrp="1"/>
          </p:cNvSpPr>
          <p:nvPr>
            <p:ph type="title"/>
          </p:nvPr>
        </p:nvSpPr>
        <p:spPr>
          <a:xfrm>
            <a:off x="219808" y="67408"/>
            <a:ext cx="7886700" cy="1325563"/>
          </a:xfrm>
        </p:spPr>
        <p:txBody>
          <a:bodyPr/>
          <a:lstStyle/>
          <a:p>
            <a:r>
              <a:rPr lang="en-US" dirty="0" smtClean="0"/>
              <a:t>Leaderboard</a:t>
            </a:r>
            <a:endParaRPr lang="en-US" dirty="0"/>
          </a:p>
        </p:txBody>
      </p:sp>
      <p:graphicFrame>
        <p:nvGraphicFramePr>
          <p:cNvPr id="4" name="TPLeaderBoardTable"/>
          <p:cNvGraphicFramePr>
            <a:graphicFrameLocks noGrp="1"/>
          </p:cNvGraphicFramePr>
          <p:nvPr>
            <p:extLst>
              <p:ext uri="{D42A27DB-BD31-4B8C-83A1-F6EECF244321}">
                <p14:modId xmlns:p14="http://schemas.microsoft.com/office/powerpoint/2010/main" val="422580841"/>
              </p:ext>
            </p:extLst>
          </p:nvPr>
        </p:nvGraphicFramePr>
        <p:xfrm>
          <a:off x="127000" y="1333500"/>
          <a:ext cx="8890000" cy="5029200"/>
        </p:xfrm>
        <a:graphic>
          <a:graphicData uri="http://schemas.openxmlformats.org/drawingml/2006/table">
            <a:tbl>
              <a:tblPr firstRow="1" bandRow="1">
                <a:tableStyleId>{7DF18680-E054-41AD-8BC1-D1AEF772440D}</a:tableStyleId>
              </a:tblPr>
              <a:tblGrid>
                <a:gridCol w="1397000"/>
                <a:gridCol w="3048000"/>
                <a:gridCol w="1397000"/>
                <a:gridCol w="3048000"/>
              </a:tblGrid>
              <a:tr h="317500">
                <a:tc>
                  <a:txBody>
                    <a:bodyPr/>
                    <a:lstStyle/>
                    <a:p>
                      <a:pPr algn="l"/>
                      <a:r>
                        <a:rPr lang="en-US" sz="2400" dirty="0" smtClean="0"/>
                        <a:t>Points</a:t>
                      </a:r>
                      <a:endParaRPr lang="en-US" sz="2400" b="1" dirty="0">
                        <a:solidFill>
                          <a:srgbClr val="000000"/>
                        </a:solidFill>
                      </a:endParaRPr>
                    </a:p>
                  </a:txBody>
                  <a:tcPr/>
                </a:tc>
                <a:tc>
                  <a:txBody>
                    <a:bodyPr/>
                    <a:lstStyle/>
                    <a:p>
                      <a:pPr algn="l"/>
                      <a:r>
                        <a:rPr lang="en-US" sz="2400" smtClean="0"/>
                        <a:t>Participant</a:t>
                      </a:r>
                      <a:endParaRPr lang="en-US" sz="2400" b="1">
                        <a:solidFill>
                          <a:srgbClr val="000000"/>
                        </a:solidFill>
                      </a:endParaRPr>
                    </a:p>
                  </a:txBody>
                  <a:tcPr/>
                </a:tc>
                <a:tc>
                  <a:txBody>
                    <a:bodyPr/>
                    <a:lstStyle/>
                    <a:p>
                      <a:pPr algn="l"/>
                      <a:r>
                        <a:rPr lang="en-US" sz="2400" smtClean="0"/>
                        <a:t>Points</a:t>
                      </a:r>
                      <a:endParaRPr lang="en-US" sz="2400" b="1">
                        <a:solidFill>
                          <a:srgbClr val="000000"/>
                        </a:solidFill>
                      </a:endParaRPr>
                    </a:p>
                  </a:txBody>
                  <a:tcPr/>
                </a:tc>
                <a:tc>
                  <a:txBody>
                    <a:bodyPr/>
                    <a:lstStyle/>
                    <a:p>
                      <a:pPr algn="l"/>
                      <a:r>
                        <a:rPr lang="en-US" sz="2400" smtClean="0"/>
                        <a:t>Participant</a:t>
                      </a:r>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dirty="0">
                        <a:solidFill>
                          <a:srgbClr val="000000"/>
                        </a:solidFill>
                      </a:endParaRPr>
                    </a:p>
                  </a:txBody>
                  <a:tcPr/>
                </a:tc>
              </a:tr>
            </a:tbl>
          </a:graphicData>
        </a:graphic>
      </p:graphicFrame>
      <p:sp>
        <p:nvSpPr>
          <p:cNvPr id="6" name="Rectangle 5"/>
          <p:cNvSpPr/>
          <p:nvPr/>
        </p:nvSpPr>
        <p:spPr>
          <a:xfrm>
            <a:off x="8100527" y="252446"/>
            <a:ext cx="859531" cy="954107"/>
          </a:xfrm>
          <a:prstGeom prst="rect">
            <a:avLst/>
          </a:prstGeom>
        </p:spPr>
        <p:txBody>
          <a:bodyPr wrap="none">
            <a:spAutoFit/>
          </a:bodyPr>
          <a:lstStyle/>
          <a:p>
            <a:pPr algn="ctr" eaLnBrk="0" fontAlgn="base" hangingPunct="0">
              <a:spcBef>
                <a:spcPct val="0"/>
              </a:spcBef>
              <a:spcAft>
                <a:spcPct val="0"/>
              </a:spcAft>
            </a:pPr>
            <a:r>
              <a:rPr lang="en-US" sz="2800" b="1" i="1" dirty="0" smtClean="0">
                <a:solidFill>
                  <a:prstClr val="white"/>
                </a:solidFill>
                <a:effectLst>
                  <a:outerShdw blurRad="38100" dist="38100" dir="2700000" algn="tl">
                    <a:srgbClr val="000000">
                      <a:alpha val="43137"/>
                    </a:srgbClr>
                  </a:outerShdw>
                </a:effectLst>
                <a:latin typeface="Calibri Light"/>
              </a:rPr>
              <a:t>Last</a:t>
            </a:r>
          </a:p>
          <a:p>
            <a:pPr algn="ctr" eaLnBrk="0" fontAlgn="base" hangingPunct="0">
              <a:spcBef>
                <a:spcPct val="0"/>
              </a:spcBef>
              <a:spcAft>
                <a:spcPct val="0"/>
              </a:spcAft>
            </a:pPr>
            <a:r>
              <a:rPr lang="en-US" sz="2800" b="1" i="1" dirty="0" smtClean="0">
                <a:solidFill>
                  <a:prstClr val="white"/>
                </a:solidFill>
                <a:effectLst>
                  <a:outerShdw blurRad="38100" dist="38100" dir="2700000" algn="tl">
                    <a:srgbClr val="000000">
                      <a:alpha val="43137"/>
                    </a:srgbClr>
                  </a:outerShdw>
                </a:effectLst>
                <a:latin typeface="Calibri Light"/>
              </a:rPr>
              <a:t>Slide</a:t>
            </a:r>
            <a:endParaRPr lang="en-US" sz="2800" b="1" i="1" dirty="0">
              <a:solidFill>
                <a:prstClr val="white"/>
              </a:solidFill>
              <a:effectLst>
                <a:outerShdw blurRad="38100" dist="38100" dir="2700000" algn="tl">
                  <a:srgbClr val="000000">
                    <a:alpha val="43137"/>
                  </a:srgbClr>
                </a:outerShdw>
              </a:effectLst>
              <a:latin typeface="Calibri Light"/>
            </a:endParaRPr>
          </a:p>
        </p:txBody>
      </p:sp>
      <p:sp>
        <p:nvSpPr>
          <p:cNvPr id="7" name="Action Button: Return 6">
            <a:hlinkClick r:id="" action="ppaction://hlinkshowjump?jump=lastslideviewed" highlightClick="1"/>
          </p:cNvPr>
          <p:cNvSpPr/>
          <p:nvPr/>
        </p:nvSpPr>
        <p:spPr>
          <a:xfrm rot="16200000">
            <a:off x="7332243" y="403643"/>
            <a:ext cx="685800" cy="651714"/>
          </a:xfrm>
          <a:prstGeom prst="actionButtonReturn">
            <a:avLst/>
          </a:prstGeom>
        </p:spPr>
        <p:style>
          <a:lnRef idx="3">
            <a:schemeClr val="lt1"/>
          </a:lnRef>
          <a:fillRef idx="1">
            <a:schemeClr val="accent5"/>
          </a:fillRef>
          <a:effectRef idx="1">
            <a:schemeClr val="accent5"/>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Tree>
    <p:custDataLst>
      <p:tags r:id="rId1"/>
    </p:custDataLst>
    <p:extLst>
      <p:ext uri="{BB962C8B-B14F-4D97-AF65-F5344CB8AC3E}">
        <p14:creationId xmlns:p14="http://schemas.microsoft.com/office/powerpoint/2010/main" val="737086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PLeaderBoardTable"/>
          <p:cNvGraphicFramePr>
            <a:graphicFrameLocks noGrp="1"/>
          </p:cNvGraphicFramePr>
          <p:nvPr>
            <p:extLst>
              <p:ext uri="{D42A27DB-BD31-4B8C-83A1-F6EECF244321}">
                <p14:modId xmlns:p14="http://schemas.microsoft.com/office/powerpoint/2010/main" val="2145121377"/>
              </p:ext>
            </p:extLst>
          </p:nvPr>
        </p:nvGraphicFramePr>
        <p:xfrm>
          <a:off x="127000" y="1333500"/>
          <a:ext cx="8890000" cy="5029200"/>
        </p:xfrm>
        <a:graphic>
          <a:graphicData uri="http://schemas.openxmlformats.org/drawingml/2006/table">
            <a:tbl>
              <a:tblPr firstRow="1" bandRow="1">
                <a:tableStyleId>{7DF18680-E054-41AD-8BC1-D1AEF772440D}</a:tableStyleId>
              </a:tblPr>
              <a:tblGrid>
                <a:gridCol w="1397000"/>
                <a:gridCol w="3048000"/>
                <a:gridCol w="1397000"/>
                <a:gridCol w="3048000"/>
              </a:tblGrid>
              <a:tr h="317500">
                <a:tc>
                  <a:txBody>
                    <a:bodyPr/>
                    <a:lstStyle/>
                    <a:p>
                      <a:pPr algn="l"/>
                      <a:r>
                        <a:rPr lang="en-US" sz="2400" dirty="0" smtClean="0"/>
                        <a:t>Points</a:t>
                      </a:r>
                      <a:endParaRPr lang="en-US" sz="2400" b="1" dirty="0">
                        <a:solidFill>
                          <a:srgbClr val="000000"/>
                        </a:solidFill>
                      </a:endParaRPr>
                    </a:p>
                  </a:txBody>
                  <a:tcPr/>
                </a:tc>
                <a:tc>
                  <a:txBody>
                    <a:bodyPr/>
                    <a:lstStyle/>
                    <a:p>
                      <a:pPr algn="l"/>
                      <a:r>
                        <a:rPr lang="en-US" sz="2400" dirty="0" smtClean="0"/>
                        <a:t>Team</a:t>
                      </a:r>
                      <a:endParaRPr lang="en-US" sz="2400" b="1" dirty="0">
                        <a:solidFill>
                          <a:srgbClr val="000000"/>
                        </a:solidFill>
                      </a:endParaRPr>
                    </a:p>
                  </a:txBody>
                  <a:tcPr/>
                </a:tc>
                <a:tc>
                  <a:txBody>
                    <a:bodyPr/>
                    <a:lstStyle/>
                    <a:p>
                      <a:pPr algn="l"/>
                      <a:r>
                        <a:rPr lang="en-US" sz="2400" smtClean="0"/>
                        <a:t>Points</a:t>
                      </a:r>
                      <a:endParaRPr lang="en-US" sz="2400" b="1">
                        <a:solidFill>
                          <a:srgbClr val="000000"/>
                        </a:solidFill>
                      </a:endParaRPr>
                    </a:p>
                  </a:txBody>
                  <a:tcPr/>
                </a:tc>
                <a:tc>
                  <a:txBody>
                    <a:bodyPr/>
                    <a:lstStyle/>
                    <a:p>
                      <a:pPr algn="l"/>
                      <a:r>
                        <a:rPr lang="en-US" sz="2400" smtClean="0"/>
                        <a:t>Team</a:t>
                      </a:r>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dirty="0">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dirty="0">
                        <a:solidFill>
                          <a:srgbClr val="000000"/>
                        </a:solidFill>
                      </a:endParaRPr>
                    </a:p>
                  </a:txBody>
                  <a:tcPr/>
                </a:tc>
              </a:tr>
            </a:tbl>
          </a:graphicData>
        </a:graphic>
      </p:graphicFrame>
      <p:sp>
        <p:nvSpPr>
          <p:cNvPr id="5" name="Rectangle 4"/>
          <p:cNvSpPr/>
          <p:nvPr/>
        </p:nvSpPr>
        <p:spPr>
          <a:xfrm>
            <a:off x="8100527" y="252446"/>
            <a:ext cx="859531" cy="954107"/>
          </a:xfrm>
          <a:prstGeom prst="rect">
            <a:avLst/>
          </a:prstGeom>
        </p:spPr>
        <p:txBody>
          <a:bodyPr wrap="none">
            <a:spAutoFit/>
          </a:bodyPr>
          <a:lstStyle/>
          <a:p>
            <a:pPr algn="ctr" eaLnBrk="0" fontAlgn="base" hangingPunct="0">
              <a:spcBef>
                <a:spcPct val="0"/>
              </a:spcBef>
              <a:spcAft>
                <a:spcPct val="0"/>
              </a:spcAft>
            </a:pPr>
            <a:r>
              <a:rPr lang="en-US" sz="2800" b="1" i="1" dirty="0" smtClean="0">
                <a:solidFill>
                  <a:prstClr val="white"/>
                </a:solidFill>
                <a:effectLst>
                  <a:outerShdw blurRad="38100" dist="38100" dir="2700000" algn="tl">
                    <a:srgbClr val="000000">
                      <a:alpha val="43137"/>
                    </a:srgbClr>
                  </a:outerShdw>
                </a:effectLst>
                <a:latin typeface="Calibri Light"/>
              </a:rPr>
              <a:t>Last</a:t>
            </a:r>
          </a:p>
          <a:p>
            <a:pPr algn="ctr" eaLnBrk="0" fontAlgn="base" hangingPunct="0">
              <a:spcBef>
                <a:spcPct val="0"/>
              </a:spcBef>
              <a:spcAft>
                <a:spcPct val="0"/>
              </a:spcAft>
            </a:pPr>
            <a:r>
              <a:rPr lang="en-US" sz="2800" b="1" i="1" dirty="0" smtClean="0">
                <a:solidFill>
                  <a:prstClr val="white"/>
                </a:solidFill>
                <a:effectLst>
                  <a:outerShdw blurRad="38100" dist="38100" dir="2700000" algn="tl">
                    <a:srgbClr val="000000">
                      <a:alpha val="43137"/>
                    </a:srgbClr>
                  </a:outerShdw>
                </a:effectLst>
                <a:latin typeface="Calibri Light"/>
              </a:rPr>
              <a:t>Slide</a:t>
            </a:r>
            <a:endParaRPr lang="en-US" sz="2800" b="1" i="1" dirty="0">
              <a:solidFill>
                <a:prstClr val="white"/>
              </a:solidFill>
              <a:effectLst>
                <a:outerShdw blurRad="38100" dist="38100" dir="2700000" algn="tl">
                  <a:srgbClr val="000000">
                    <a:alpha val="43137"/>
                  </a:srgbClr>
                </a:outerShdw>
              </a:effectLst>
              <a:latin typeface="Calibri Light"/>
            </a:endParaRPr>
          </a:p>
        </p:txBody>
      </p:sp>
      <p:sp>
        <p:nvSpPr>
          <p:cNvPr id="6" name="Action Button: Return 5">
            <a:hlinkClick r:id="" action="ppaction://hlinkshowjump?jump=lastslideviewed" highlightClick="1"/>
          </p:cNvPr>
          <p:cNvSpPr/>
          <p:nvPr/>
        </p:nvSpPr>
        <p:spPr>
          <a:xfrm rot="16200000">
            <a:off x="7332243" y="403643"/>
            <a:ext cx="685800" cy="651714"/>
          </a:xfrm>
          <a:prstGeom prst="actionButtonReturn">
            <a:avLst/>
          </a:prstGeom>
        </p:spPr>
        <p:style>
          <a:lnRef idx="3">
            <a:schemeClr val="lt1"/>
          </a:lnRef>
          <a:fillRef idx="1">
            <a:schemeClr val="accent5"/>
          </a:fillRef>
          <a:effectRef idx="1">
            <a:schemeClr val="accent5"/>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TPLeaderBoardTitle"/>
          <p:cNvSpPr txBox="1">
            <a:spLocks/>
          </p:cNvSpPr>
          <p:nvPr/>
        </p:nvSpPr>
        <p:spPr>
          <a:xfrm>
            <a:off x="213827" y="264367"/>
            <a:ext cx="7886700" cy="930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a:lstStyle>
          <a:p>
            <a:r>
              <a:rPr lang="en-US" dirty="0" smtClean="0">
                <a:ln w="3175">
                  <a:solidFill>
                    <a:prstClr val="black"/>
                  </a:solidFill>
                </a:ln>
                <a:solidFill>
                  <a:prstClr val="white"/>
                </a:solidFill>
              </a:rPr>
              <a:t>Team Scores</a:t>
            </a:r>
            <a:endParaRPr lang="en-US" dirty="0">
              <a:ln w="3175">
                <a:solidFill>
                  <a:prstClr val="black"/>
                </a:solidFill>
              </a:ln>
              <a:solidFill>
                <a:prstClr val="white"/>
              </a:solidFill>
            </a:endParaRPr>
          </a:p>
        </p:txBody>
      </p:sp>
    </p:spTree>
    <p:custDataLst>
      <p:tags r:id="rId1"/>
    </p:custDataLst>
    <p:extLst>
      <p:ext uri="{BB962C8B-B14F-4D97-AF65-F5344CB8AC3E}">
        <p14:creationId xmlns:p14="http://schemas.microsoft.com/office/powerpoint/2010/main" val="3969093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PLeaderBoardTable"/>
          <p:cNvGraphicFramePr>
            <a:graphicFrameLocks noGrp="1"/>
          </p:cNvGraphicFramePr>
          <p:nvPr>
            <p:extLst>
              <p:ext uri="{D42A27DB-BD31-4B8C-83A1-F6EECF244321}">
                <p14:modId xmlns:p14="http://schemas.microsoft.com/office/powerpoint/2010/main" val="3374818247"/>
              </p:ext>
            </p:extLst>
          </p:nvPr>
        </p:nvGraphicFramePr>
        <p:xfrm>
          <a:off x="127000" y="1333500"/>
          <a:ext cx="8890000" cy="5029200"/>
        </p:xfrm>
        <a:graphic>
          <a:graphicData uri="http://schemas.openxmlformats.org/drawingml/2006/table">
            <a:tbl>
              <a:tblPr firstRow="1" bandRow="1">
                <a:tableStyleId>{7DF18680-E054-41AD-8BC1-D1AEF772440D}</a:tableStyleId>
              </a:tblPr>
              <a:tblGrid>
                <a:gridCol w="1270000"/>
                <a:gridCol w="3810000"/>
                <a:gridCol w="3810000"/>
              </a:tblGrid>
              <a:tr h="317500">
                <a:tc>
                  <a:txBody>
                    <a:bodyPr/>
                    <a:lstStyle/>
                    <a:p>
                      <a:pPr algn="l"/>
                      <a:r>
                        <a:rPr lang="en-US" sz="2400" dirty="0" smtClean="0"/>
                        <a:t>Points</a:t>
                      </a:r>
                      <a:endParaRPr lang="en-US" sz="2400" b="1" dirty="0">
                        <a:solidFill>
                          <a:srgbClr val="000000"/>
                        </a:solidFill>
                      </a:endParaRPr>
                    </a:p>
                  </a:txBody>
                  <a:tcPr/>
                </a:tc>
                <a:tc>
                  <a:txBody>
                    <a:bodyPr/>
                    <a:lstStyle/>
                    <a:p>
                      <a:pPr algn="l"/>
                      <a:r>
                        <a:rPr lang="en-US" sz="2400" smtClean="0"/>
                        <a:t>Team</a:t>
                      </a:r>
                      <a:endParaRPr lang="en-US" sz="2400" b="1">
                        <a:solidFill>
                          <a:srgbClr val="000000"/>
                        </a:solidFill>
                      </a:endParaRPr>
                    </a:p>
                  </a:txBody>
                  <a:tcPr/>
                </a:tc>
                <a:tc>
                  <a:txBody>
                    <a:bodyPr/>
                    <a:lstStyle/>
                    <a:p>
                      <a:pPr algn="l"/>
                      <a:r>
                        <a:rPr lang="en-US" sz="2400" dirty="0" smtClean="0"/>
                        <a:t>Participant</a:t>
                      </a:r>
                      <a:endParaRPr lang="en-US" sz="2400" b="1" dirty="0">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dirty="0">
                        <a:solidFill>
                          <a:srgbClr val="000000"/>
                        </a:solidFill>
                      </a:endParaRPr>
                    </a:p>
                  </a:txBody>
                  <a:tcPr/>
                </a:tc>
              </a:tr>
            </a:tbl>
          </a:graphicData>
        </a:graphic>
      </p:graphicFrame>
      <p:sp>
        <p:nvSpPr>
          <p:cNvPr id="5" name="Rectangle 4"/>
          <p:cNvSpPr/>
          <p:nvPr/>
        </p:nvSpPr>
        <p:spPr>
          <a:xfrm>
            <a:off x="8100527" y="252446"/>
            <a:ext cx="859531" cy="954107"/>
          </a:xfrm>
          <a:prstGeom prst="rect">
            <a:avLst/>
          </a:prstGeom>
        </p:spPr>
        <p:txBody>
          <a:bodyPr wrap="none">
            <a:spAutoFit/>
          </a:bodyPr>
          <a:lstStyle/>
          <a:p>
            <a:pPr algn="ctr" eaLnBrk="0" fontAlgn="base" hangingPunct="0">
              <a:spcBef>
                <a:spcPct val="0"/>
              </a:spcBef>
              <a:spcAft>
                <a:spcPct val="0"/>
              </a:spcAft>
            </a:pPr>
            <a:r>
              <a:rPr lang="en-US" sz="2800" b="1" i="1" dirty="0" smtClean="0">
                <a:solidFill>
                  <a:prstClr val="white"/>
                </a:solidFill>
                <a:effectLst>
                  <a:outerShdw blurRad="38100" dist="38100" dir="2700000" algn="tl">
                    <a:srgbClr val="000000">
                      <a:alpha val="43137"/>
                    </a:srgbClr>
                  </a:outerShdw>
                </a:effectLst>
                <a:latin typeface="Calibri Light"/>
              </a:rPr>
              <a:t>Last</a:t>
            </a:r>
          </a:p>
          <a:p>
            <a:pPr algn="ctr" eaLnBrk="0" fontAlgn="base" hangingPunct="0">
              <a:spcBef>
                <a:spcPct val="0"/>
              </a:spcBef>
              <a:spcAft>
                <a:spcPct val="0"/>
              </a:spcAft>
            </a:pPr>
            <a:r>
              <a:rPr lang="en-US" sz="2800" b="1" i="1" dirty="0" smtClean="0">
                <a:solidFill>
                  <a:prstClr val="white"/>
                </a:solidFill>
                <a:effectLst>
                  <a:outerShdw blurRad="38100" dist="38100" dir="2700000" algn="tl">
                    <a:srgbClr val="000000">
                      <a:alpha val="43137"/>
                    </a:srgbClr>
                  </a:outerShdw>
                </a:effectLst>
                <a:latin typeface="Calibri Light"/>
              </a:rPr>
              <a:t>Slide</a:t>
            </a:r>
            <a:endParaRPr lang="en-US" sz="2800" b="1" i="1" dirty="0">
              <a:solidFill>
                <a:prstClr val="white"/>
              </a:solidFill>
              <a:effectLst>
                <a:outerShdw blurRad="38100" dist="38100" dir="2700000" algn="tl">
                  <a:srgbClr val="000000">
                    <a:alpha val="43137"/>
                  </a:srgbClr>
                </a:outerShdw>
              </a:effectLst>
              <a:latin typeface="Calibri Light"/>
            </a:endParaRPr>
          </a:p>
        </p:txBody>
      </p:sp>
      <p:sp>
        <p:nvSpPr>
          <p:cNvPr id="6" name="Action Button: Return 5">
            <a:hlinkClick r:id="" action="ppaction://hlinkshowjump?jump=lastslideviewed" highlightClick="1"/>
          </p:cNvPr>
          <p:cNvSpPr/>
          <p:nvPr/>
        </p:nvSpPr>
        <p:spPr>
          <a:xfrm rot="16200000">
            <a:off x="7332243" y="403643"/>
            <a:ext cx="685800" cy="651714"/>
          </a:xfrm>
          <a:prstGeom prst="actionButtonReturn">
            <a:avLst/>
          </a:prstGeom>
        </p:spPr>
        <p:style>
          <a:lnRef idx="3">
            <a:schemeClr val="lt1"/>
          </a:lnRef>
          <a:fillRef idx="1">
            <a:schemeClr val="accent5"/>
          </a:fillRef>
          <a:effectRef idx="1">
            <a:schemeClr val="accent5"/>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TPLeaderBoardTitle"/>
          <p:cNvSpPr>
            <a:spLocks noGrp="1"/>
          </p:cNvSpPr>
          <p:nvPr>
            <p:ph type="title"/>
          </p:nvPr>
        </p:nvSpPr>
        <p:spPr>
          <a:xfrm>
            <a:off x="213827" y="264367"/>
            <a:ext cx="7886700" cy="930275"/>
          </a:xfrm>
        </p:spPr>
        <p:txBody>
          <a:bodyPr/>
          <a:lstStyle/>
          <a:p>
            <a:r>
              <a:rPr lang="en-US" dirty="0" smtClean="0"/>
              <a:t>Team MVP</a:t>
            </a:r>
            <a:endParaRPr lang="en-US" dirty="0"/>
          </a:p>
        </p:txBody>
      </p:sp>
    </p:spTree>
    <p:custDataLst>
      <p:tags r:id="rId1"/>
    </p:custDataLst>
    <p:extLst>
      <p:ext uri="{BB962C8B-B14F-4D97-AF65-F5344CB8AC3E}">
        <p14:creationId xmlns:p14="http://schemas.microsoft.com/office/powerpoint/2010/main" val="3601088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52446"/>
            <a:ext cx="7886700" cy="738154"/>
          </a:xfrm>
        </p:spPr>
        <p:txBody>
          <a:bodyPr>
            <a:normAutofit fontScale="90000"/>
          </a:bodyPr>
          <a:lstStyle/>
          <a:p>
            <a:pPr algn="ctr"/>
            <a:r>
              <a:rPr lang="en-US" dirty="0" smtClean="0">
                <a:solidFill>
                  <a:schemeClr val="tx1"/>
                </a:solidFill>
              </a:rPr>
              <a:t>Whiteboard</a:t>
            </a:r>
            <a:endParaRPr lang="en-US" dirty="0">
              <a:solidFill>
                <a:schemeClr val="tx1"/>
              </a:solidFill>
            </a:endParaRPr>
          </a:p>
        </p:txBody>
      </p:sp>
      <p:sp>
        <p:nvSpPr>
          <p:cNvPr id="4" name="Rectangle 3"/>
          <p:cNvSpPr/>
          <p:nvPr/>
        </p:nvSpPr>
        <p:spPr>
          <a:xfrm>
            <a:off x="8378820" y="17585"/>
            <a:ext cx="750526" cy="830997"/>
          </a:xfrm>
          <a:prstGeom prst="rect">
            <a:avLst/>
          </a:prstGeom>
        </p:spPr>
        <p:txBody>
          <a:bodyPr wrap="none">
            <a:spAutoFit/>
          </a:bodyPr>
          <a:lstStyle/>
          <a:p>
            <a:pPr algn="ctr" eaLnBrk="0" fontAlgn="base" hangingPunct="0">
              <a:spcBef>
                <a:spcPct val="0"/>
              </a:spcBef>
              <a:spcAft>
                <a:spcPct val="0"/>
              </a:spcAft>
            </a:pPr>
            <a:r>
              <a:rPr lang="en-US" sz="2400" b="1" i="1" dirty="0" smtClean="0">
                <a:solidFill>
                  <a:prstClr val="black"/>
                </a:solidFill>
                <a:effectLst>
                  <a:outerShdw blurRad="38100" dist="38100" dir="2700000" algn="tl">
                    <a:srgbClr val="000000">
                      <a:alpha val="43137"/>
                    </a:srgbClr>
                  </a:outerShdw>
                </a:effectLst>
                <a:latin typeface="Calibri Light"/>
              </a:rPr>
              <a:t>Last</a:t>
            </a:r>
          </a:p>
          <a:p>
            <a:pPr algn="ctr" eaLnBrk="0" fontAlgn="base" hangingPunct="0">
              <a:spcBef>
                <a:spcPct val="0"/>
              </a:spcBef>
              <a:spcAft>
                <a:spcPct val="0"/>
              </a:spcAft>
            </a:pPr>
            <a:r>
              <a:rPr lang="en-US" sz="2400" b="1" i="1" dirty="0" smtClean="0">
                <a:solidFill>
                  <a:prstClr val="black"/>
                </a:solidFill>
                <a:effectLst>
                  <a:outerShdw blurRad="38100" dist="38100" dir="2700000" algn="tl">
                    <a:srgbClr val="000000">
                      <a:alpha val="43137"/>
                    </a:srgbClr>
                  </a:outerShdw>
                </a:effectLst>
                <a:latin typeface="Calibri Light"/>
              </a:rPr>
              <a:t>Slide</a:t>
            </a:r>
            <a:endParaRPr lang="en-US" sz="2400" b="1" i="1" dirty="0">
              <a:solidFill>
                <a:prstClr val="black"/>
              </a:solidFill>
              <a:effectLst>
                <a:outerShdw blurRad="38100" dist="38100" dir="2700000" algn="tl">
                  <a:srgbClr val="000000">
                    <a:alpha val="43137"/>
                  </a:srgbClr>
                </a:outerShdw>
              </a:effectLst>
              <a:latin typeface="Calibri Light"/>
            </a:endParaRPr>
          </a:p>
        </p:txBody>
      </p:sp>
      <p:sp>
        <p:nvSpPr>
          <p:cNvPr id="5" name="Action Button: Return 4">
            <a:hlinkClick r:id="" action="ppaction://hlinkshowjump?jump=lastslideviewed" highlightClick="1"/>
          </p:cNvPr>
          <p:cNvSpPr/>
          <p:nvPr/>
        </p:nvSpPr>
        <p:spPr>
          <a:xfrm rot="16200000">
            <a:off x="7710063" y="102626"/>
            <a:ext cx="685800" cy="651714"/>
          </a:xfrm>
          <a:prstGeom prst="actionButtonReturn">
            <a:avLst/>
          </a:prstGeom>
        </p:spPr>
        <p:style>
          <a:lnRef idx="3">
            <a:schemeClr val="lt1"/>
          </a:lnRef>
          <a:fillRef idx="1">
            <a:schemeClr val="accent5"/>
          </a:fillRef>
          <a:effectRef idx="1">
            <a:schemeClr val="accent5"/>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Tree>
    <p:extLst>
      <p:ext uri="{BB962C8B-B14F-4D97-AF65-F5344CB8AC3E}">
        <p14:creationId xmlns:p14="http://schemas.microsoft.com/office/powerpoint/2010/main" val="2158135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PChart"/>
          <p:cNvGraphicFramePr/>
          <p:nvPr>
            <p:custDataLst>
              <p:tags r:id="rId2"/>
            </p:custDataLst>
            <p:extLst>
              <p:ext uri="{D42A27DB-BD31-4B8C-83A1-F6EECF244321}">
                <p14:modId xmlns:p14="http://schemas.microsoft.com/office/powerpoint/2010/main" val="3898956088"/>
              </p:ext>
            </p:extLst>
          </p:nvPr>
        </p:nvGraphicFramePr>
        <p:xfrm>
          <a:off x="4114800" y="1543050"/>
          <a:ext cx="4572000" cy="5143500"/>
        </p:xfrm>
        <a:graphic>
          <a:graphicData uri="http://schemas.openxmlformats.org/drawingml/2006/chart">
            <c:chart xmlns:c="http://schemas.openxmlformats.org/drawingml/2006/chart" xmlns:r="http://schemas.openxmlformats.org/officeDocument/2006/relationships" r:id="rId5"/>
          </a:graphicData>
        </a:graphic>
      </p:graphicFrame>
      <p:sp>
        <p:nvSpPr>
          <p:cNvPr id="2" name="TPQuestion"/>
          <p:cNvSpPr>
            <a:spLocks noGrp="1"/>
          </p:cNvSpPr>
          <p:nvPr>
            <p:ph type="title"/>
          </p:nvPr>
        </p:nvSpPr>
        <p:spPr>
          <a:xfrm>
            <a:off x="457200" y="274638"/>
            <a:ext cx="7886700" cy="1325563"/>
          </a:xfrm>
        </p:spPr>
        <p:txBody>
          <a:bodyPr/>
          <a:lstStyle/>
          <a:p>
            <a:r>
              <a:rPr lang="en-US" dirty="0" smtClean="0"/>
              <a:t>Team Assignment</a:t>
            </a:r>
            <a:endParaRPr lang="en-US" dirty="0"/>
          </a:p>
        </p:txBody>
      </p:sp>
      <p:sp>
        <p:nvSpPr>
          <p:cNvPr id="3" name="TPAnswers"/>
          <p:cNvSpPr>
            <a:spLocks noGrp="1"/>
          </p:cNvSpPr>
          <p:nvPr>
            <p:ph type="body" idx="1"/>
            <p:custDataLst>
              <p:tags r:id="rId3"/>
            </p:custDataLst>
          </p:nvPr>
        </p:nvSpPr>
        <p:spPr>
          <a:xfrm>
            <a:off x="914400" y="1714500"/>
            <a:ext cx="7772400" cy="4800600"/>
          </a:xfrm>
        </p:spPr>
        <p:txBody>
          <a:bodyPr>
            <a:noAutofit/>
          </a:bodyPr>
          <a:lstStyle/>
          <a:p>
            <a:pPr>
              <a:lnSpc>
                <a:spcPct val="100000"/>
              </a:lnSpc>
              <a:spcBef>
                <a:spcPct val="20000"/>
              </a:spcBef>
              <a:spcAft>
                <a:spcPct val="100000"/>
              </a:spcAft>
              <a:buFont typeface="+mj-lt"/>
              <a:buAutoNum type="alphaUcPeriod"/>
            </a:pPr>
            <a:r>
              <a:rPr lang="en-US" sz="3200" dirty="0" smtClean="0"/>
              <a:t>Alpha</a:t>
            </a:r>
          </a:p>
          <a:p>
            <a:pPr>
              <a:lnSpc>
                <a:spcPct val="100000"/>
              </a:lnSpc>
              <a:spcBef>
                <a:spcPct val="20000"/>
              </a:spcBef>
              <a:spcAft>
                <a:spcPct val="100000"/>
              </a:spcAft>
              <a:buFont typeface="+mj-lt"/>
              <a:buAutoNum type="alphaUcPeriod"/>
            </a:pPr>
            <a:r>
              <a:rPr lang="en-US" sz="3200" dirty="0" smtClean="0"/>
              <a:t>Bravo</a:t>
            </a:r>
          </a:p>
          <a:p>
            <a:pPr>
              <a:lnSpc>
                <a:spcPct val="100000"/>
              </a:lnSpc>
              <a:spcBef>
                <a:spcPct val="20000"/>
              </a:spcBef>
              <a:spcAft>
                <a:spcPct val="100000"/>
              </a:spcAft>
              <a:buFont typeface="+mj-lt"/>
              <a:buAutoNum type="alphaUcPeriod"/>
            </a:pPr>
            <a:r>
              <a:rPr lang="en-US" sz="3200" dirty="0" smtClean="0"/>
              <a:t>Charlie</a:t>
            </a:r>
          </a:p>
          <a:p>
            <a:pPr>
              <a:lnSpc>
                <a:spcPct val="100000"/>
              </a:lnSpc>
              <a:spcBef>
                <a:spcPct val="20000"/>
              </a:spcBef>
              <a:spcAft>
                <a:spcPct val="100000"/>
              </a:spcAft>
              <a:buFont typeface="+mj-lt"/>
              <a:buAutoNum type="alphaUcPeriod"/>
            </a:pPr>
            <a:r>
              <a:rPr lang="en-US" sz="3200" dirty="0" smtClean="0"/>
              <a:t>Delta</a:t>
            </a:r>
            <a:endParaRPr lang="en-US" sz="3200" dirty="0"/>
          </a:p>
        </p:txBody>
      </p:sp>
    </p:spTree>
    <p:custDataLst>
      <p:tags r:id="rId1"/>
    </p:custDataLst>
    <p:extLst>
      <p:ext uri="{BB962C8B-B14F-4D97-AF65-F5344CB8AC3E}">
        <p14:creationId xmlns:p14="http://schemas.microsoft.com/office/powerpoint/2010/main" val="716250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4400" dirty="0" smtClean="0"/>
              <a:t>Displaying the attitudes, behaviors and actions that help a leader succeed at leading</a:t>
            </a:r>
            <a:endParaRPr lang="en-US" sz="4400" dirty="0"/>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smtClean="0"/>
              <a:t>Followership</a:t>
            </a:r>
          </a:p>
          <a:p>
            <a:pPr>
              <a:lnSpc>
                <a:spcPct val="100000"/>
              </a:lnSpc>
              <a:spcBef>
                <a:spcPct val="20000"/>
              </a:spcBef>
              <a:buFont typeface="+mj-lt"/>
              <a:buAutoNum type="alphaUcPeriod"/>
            </a:pPr>
            <a:r>
              <a:rPr lang="en-US" sz="3200" dirty="0" smtClean="0"/>
              <a:t>Willingness</a:t>
            </a:r>
          </a:p>
          <a:p>
            <a:pPr>
              <a:lnSpc>
                <a:spcPct val="100000"/>
              </a:lnSpc>
              <a:spcBef>
                <a:spcPct val="20000"/>
              </a:spcBef>
              <a:buFont typeface="+mj-lt"/>
              <a:buAutoNum type="alphaUcPeriod"/>
            </a:pPr>
            <a:r>
              <a:rPr lang="en-US" sz="3200" dirty="0" smtClean="0"/>
              <a:t>Readiness</a:t>
            </a:r>
          </a:p>
          <a:p>
            <a:pPr>
              <a:lnSpc>
                <a:spcPct val="100000"/>
              </a:lnSpc>
              <a:spcBef>
                <a:spcPct val="20000"/>
              </a:spcBef>
              <a:buFont typeface="+mj-lt"/>
              <a:buAutoNum type="alphaUcPeriod"/>
            </a:pPr>
            <a:r>
              <a:rPr lang="en-US" sz="3200" dirty="0" smtClean="0"/>
              <a:t>Ability</a:t>
            </a:r>
            <a:endParaRPr lang="en-US" sz="3200" dirty="0"/>
          </a:p>
        </p:txBody>
      </p:sp>
      <p:sp>
        <p:nvSpPr>
          <p:cNvPr id="5" name="Text Placeholder 4"/>
          <p:cNvSpPr>
            <a:spLocks noGrp="1"/>
          </p:cNvSpPr>
          <p:nvPr>
            <p:ph type="body" sz="quarter" idx="10"/>
          </p:nvPr>
        </p:nvSpPr>
        <p:spPr/>
        <p:txBody>
          <a:bodyPr/>
          <a:lstStyle/>
          <a:p>
            <a:r>
              <a:rPr lang="en-US" dirty="0"/>
              <a:t>(NS1-U2C1S1:KT1)</a:t>
            </a:r>
          </a:p>
        </p:txBody>
      </p:sp>
      <p:sp>
        <p:nvSpPr>
          <p:cNvPr id="8" name="CAI1"/>
          <p:cNvSpPr>
            <a:spLocks noChangeAspect="1"/>
          </p:cNvSpPr>
          <p:nvPr>
            <p:custDataLst>
              <p:tags r:id="rId3"/>
            </p:custDataLst>
          </p:nvPr>
        </p:nvSpPr>
        <p:spPr>
          <a:xfrm rot="10800000">
            <a:off x="381000" y="3237483"/>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endParaRPr lang="en-US" sz="3200" dirty="0"/>
          </a:p>
        </p:txBody>
      </p:sp>
    </p:spTree>
    <p:custDataLst>
      <p:tags r:id="rId1"/>
    </p:custDataLst>
    <p:extLst>
      <p:ext uri="{BB962C8B-B14F-4D97-AF65-F5344CB8AC3E}">
        <p14:creationId xmlns:p14="http://schemas.microsoft.com/office/powerpoint/2010/main" val="143786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a:bodyPr>
          <a:lstStyle/>
          <a:p>
            <a:r>
              <a:rPr lang="en-US" sz="5400" dirty="0" smtClean="0"/>
              <a:t>How prepared a team member is to carry out a particular task or tasks</a:t>
            </a:r>
            <a:endParaRPr lang="en-US" sz="5400" dirty="0"/>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smtClean="0"/>
              <a:t>Proactive</a:t>
            </a:r>
          </a:p>
          <a:p>
            <a:pPr>
              <a:lnSpc>
                <a:spcPct val="100000"/>
              </a:lnSpc>
              <a:spcBef>
                <a:spcPct val="20000"/>
              </a:spcBef>
              <a:buFont typeface="+mj-lt"/>
              <a:buAutoNum type="alphaUcPeriod"/>
            </a:pPr>
            <a:r>
              <a:rPr lang="en-US" sz="3200" dirty="0" smtClean="0"/>
              <a:t>Willingness</a:t>
            </a:r>
          </a:p>
          <a:p>
            <a:pPr>
              <a:lnSpc>
                <a:spcPct val="100000"/>
              </a:lnSpc>
              <a:spcBef>
                <a:spcPct val="20000"/>
              </a:spcBef>
              <a:buFont typeface="+mj-lt"/>
              <a:buAutoNum type="alphaUcPeriod"/>
            </a:pPr>
            <a:r>
              <a:rPr lang="en-US" sz="3200" dirty="0" smtClean="0"/>
              <a:t>Readiness</a:t>
            </a:r>
          </a:p>
          <a:p>
            <a:pPr>
              <a:lnSpc>
                <a:spcPct val="100000"/>
              </a:lnSpc>
              <a:spcBef>
                <a:spcPct val="20000"/>
              </a:spcBef>
              <a:buFont typeface="+mj-lt"/>
              <a:buAutoNum type="alphaUcPeriod"/>
            </a:pPr>
            <a:r>
              <a:rPr lang="en-US" sz="3200" dirty="0" smtClean="0"/>
              <a:t>Ability</a:t>
            </a:r>
            <a:endParaRPr lang="en-US" sz="3200" dirty="0"/>
          </a:p>
        </p:txBody>
      </p:sp>
      <p:sp>
        <p:nvSpPr>
          <p:cNvPr id="5" name="Text Placeholder 4"/>
          <p:cNvSpPr>
            <a:spLocks noGrp="1"/>
          </p:cNvSpPr>
          <p:nvPr>
            <p:ph type="body" sz="quarter" idx="10"/>
          </p:nvPr>
        </p:nvSpPr>
        <p:spPr/>
        <p:txBody>
          <a:bodyPr/>
          <a:lstStyle/>
          <a:p>
            <a:r>
              <a:rPr lang="en-US" dirty="0"/>
              <a:t>(NS1-U2C1S1:KT2)</a:t>
            </a:r>
          </a:p>
        </p:txBody>
      </p:sp>
      <p:sp>
        <p:nvSpPr>
          <p:cNvPr id="7" name="CAI1"/>
          <p:cNvSpPr/>
          <p:nvPr>
            <p:custDataLst>
              <p:tags r:id="rId3"/>
            </p:custDataLst>
          </p:nvPr>
        </p:nvSpPr>
        <p:spPr>
          <a:xfrm rot="10800000">
            <a:off x="381001" y="4419600"/>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endParaRPr lang="en-US" sz="3200" dirty="0"/>
          </a:p>
        </p:txBody>
      </p:sp>
    </p:spTree>
    <p:custDataLst>
      <p:tags r:id="rId1"/>
    </p:custDataLst>
    <p:extLst>
      <p:ext uri="{BB962C8B-B14F-4D97-AF65-F5344CB8AC3E}">
        <p14:creationId xmlns:p14="http://schemas.microsoft.com/office/powerpoint/2010/main" val="132598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4400" dirty="0" smtClean="0"/>
              <a:t>The knowledge, experience and skill of a team member or a team brings to a task</a:t>
            </a:r>
            <a:endParaRPr lang="en-US" sz="4400" dirty="0"/>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smtClean="0"/>
              <a:t>Followership</a:t>
            </a:r>
          </a:p>
          <a:p>
            <a:pPr>
              <a:lnSpc>
                <a:spcPct val="100000"/>
              </a:lnSpc>
              <a:spcBef>
                <a:spcPct val="20000"/>
              </a:spcBef>
              <a:buFont typeface="+mj-lt"/>
              <a:buAutoNum type="alphaUcPeriod"/>
            </a:pPr>
            <a:r>
              <a:rPr lang="en-US" sz="3200" dirty="0" smtClean="0"/>
              <a:t>Willingness</a:t>
            </a:r>
          </a:p>
          <a:p>
            <a:pPr>
              <a:lnSpc>
                <a:spcPct val="100000"/>
              </a:lnSpc>
              <a:spcBef>
                <a:spcPct val="20000"/>
              </a:spcBef>
              <a:buFont typeface="+mj-lt"/>
              <a:buAutoNum type="alphaUcPeriod"/>
            </a:pPr>
            <a:r>
              <a:rPr lang="en-US" sz="3200" dirty="0" smtClean="0"/>
              <a:t>Readiness</a:t>
            </a:r>
          </a:p>
          <a:p>
            <a:pPr>
              <a:lnSpc>
                <a:spcPct val="100000"/>
              </a:lnSpc>
              <a:spcBef>
                <a:spcPct val="20000"/>
              </a:spcBef>
              <a:buFont typeface="+mj-lt"/>
              <a:buAutoNum type="alphaUcPeriod"/>
            </a:pPr>
            <a:r>
              <a:rPr lang="en-US" sz="3200" dirty="0" smtClean="0"/>
              <a:t>Ability</a:t>
            </a:r>
            <a:endParaRPr lang="en-US" sz="3200" dirty="0"/>
          </a:p>
        </p:txBody>
      </p:sp>
      <p:sp>
        <p:nvSpPr>
          <p:cNvPr id="5" name="Text Placeholder 4"/>
          <p:cNvSpPr>
            <a:spLocks noGrp="1"/>
          </p:cNvSpPr>
          <p:nvPr>
            <p:ph type="body" sz="quarter" idx="10"/>
          </p:nvPr>
        </p:nvSpPr>
        <p:spPr/>
        <p:txBody>
          <a:bodyPr/>
          <a:lstStyle/>
          <a:p>
            <a:r>
              <a:rPr lang="en-US" dirty="0"/>
              <a:t>(NS1-U2C1S1:KT3)</a:t>
            </a:r>
          </a:p>
        </p:txBody>
      </p:sp>
      <p:sp>
        <p:nvSpPr>
          <p:cNvPr id="7" name="CAI1"/>
          <p:cNvSpPr>
            <a:spLocks noChangeAspect="1"/>
          </p:cNvSpPr>
          <p:nvPr>
            <p:custDataLst>
              <p:tags r:id="rId3"/>
            </p:custDataLst>
          </p:nvPr>
        </p:nvSpPr>
        <p:spPr>
          <a:xfrm rot="10800000">
            <a:off x="359664" y="5029200"/>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endParaRPr lang="en-US" sz="3200" dirty="0"/>
          </a:p>
        </p:txBody>
      </p:sp>
    </p:spTree>
    <p:custDataLst>
      <p:tags r:id="rId1"/>
    </p:custDataLst>
    <p:extLst>
      <p:ext uri="{BB962C8B-B14F-4D97-AF65-F5344CB8AC3E}">
        <p14:creationId xmlns:p14="http://schemas.microsoft.com/office/powerpoint/2010/main" val="18643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3600" dirty="0" smtClean="0"/>
              <a:t>The degree to which a team member or a team shows confidence, commitment and motivation to accomplish a task</a:t>
            </a:r>
            <a:endParaRPr lang="en-US" sz="3600" dirty="0"/>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smtClean="0"/>
              <a:t>Followership</a:t>
            </a:r>
          </a:p>
          <a:p>
            <a:pPr>
              <a:lnSpc>
                <a:spcPct val="100000"/>
              </a:lnSpc>
              <a:spcBef>
                <a:spcPct val="20000"/>
              </a:spcBef>
              <a:buFont typeface="+mj-lt"/>
              <a:buAutoNum type="alphaUcPeriod"/>
            </a:pPr>
            <a:r>
              <a:rPr lang="en-US" sz="3200" dirty="0" smtClean="0"/>
              <a:t>Willingness</a:t>
            </a:r>
          </a:p>
          <a:p>
            <a:pPr>
              <a:lnSpc>
                <a:spcPct val="100000"/>
              </a:lnSpc>
              <a:spcBef>
                <a:spcPct val="20000"/>
              </a:spcBef>
              <a:buFont typeface="+mj-lt"/>
              <a:buAutoNum type="alphaUcPeriod"/>
            </a:pPr>
            <a:r>
              <a:rPr lang="en-US" sz="3200" dirty="0" smtClean="0"/>
              <a:t>Readiness</a:t>
            </a:r>
          </a:p>
          <a:p>
            <a:pPr>
              <a:lnSpc>
                <a:spcPct val="100000"/>
              </a:lnSpc>
              <a:spcBef>
                <a:spcPct val="20000"/>
              </a:spcBef>
              <a:buFont typeface="+mj-lt"/>
              <a:buAutoNum type="alphaUcPeriod"/>
            </a:pPr>
            <a:r>
              <a:rPr lang="en-US" sz="3200" dirty="0" smtClean="0"/>
              <a:t>Ability</a:t>
            </a:r>
            <a:endParaRPr lang="en-US" sz="3200" dirty="0"/>
          </a:p>
        </p:txBody>
      </p:sp>
      <p:sp>
        <p:nvSpPr>
          <p:cNvPr id="5" name="Text Placeholder 4"/>
          <p:cNvSpPr>
            <a:spLocks noGrp="1"/>
          </p:cNvSpPr>
          <p:nvPr>
            <p:ph type="body" sz="quarter" idx="10"/>
          </p:nvPr>
        </p:nvSpPr>
        <p:spPr/>
        <p:txBody>
          <a:bodyPr/>
          <a:lstStyle/>
          <a:p>
            <a:r>
              <a:rPr lang="en-US" dirty="0"/>
              <a:t>(NS1-U2C1S1:KT4)</a:t>
            </a:r>
          </a:p>
        </p:txBody>
      </p:sp>
      <p:sp>
        <p:nvSpPr>
          <p:cNvPr id="7" name="CAI1"/>
          <p:cNvSpPr>
            <a:spLocks noChangeAspect="1"/>
          </p:cNvSpPr>
          <p:nvPr>
            <p:custDataLst>
              <p:tags r:id="rId3"/>
            </p:custDataLst>
          </p:nvPr>
        </p:nvSpPr>
        <p:spPr>
          <a:xfrm rot="10800000">
            <a:off x="381001" y="3810000"/>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endParaRPr lang="en-US" sz="3200" dirty="0"/>
          </a:p>
        </p:txBody>
      </p:sp>
    </p:spTree>
    <p:custDataLst>
      <p:tags r:id="rId1"/>
    </p:custDataLst>
    <p:extLst>
      <p:ext uri="{BB962C8B-B14F-4D97-AF65-F5344CB8AC3E}">
        <p14:creationId xmlns:p14="http://schemas.microsoft.com/office/powerpoint/2010/main" val="268573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1b2b7144-93a2-4542-a271-9090344d3272"/>
  <p:tag name="WASPOLLED" val="D1C0BDCECA264F4AA753F57EB6032276"/>
  <p:tag name="TPVERSION" val="6"/>
  <p:tag name="TPFULLVERSION" val="6.2.1.5"/>
  <p:tag name="PPTVERSION" val="15"/>
  <p:tag name="TPOS" val="2"/>
  <p:tag name="TPLASTSAVEVERSION" val="6.2 PC"/>
</p:tagLst>
</file>

<file path=ppt/tags/tag10.xml><?xml version="1.0" encoding="utf-8"?>
<p:tagLst xmlns:a="http://schemas.openxmlformats.org/drawingml/2006/main" xmlns:r="http://schemas.openxmlformats.org/officeDocument/2006/relationships" xmlns:p="http://schemas.openxmlformats.org/presentationml/2006/main">
  <p:tag name="ZEROBASED" val="False"/>
</p:tagLst>
</file>

<file path=ppt/tags/tag11.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12.xml><?xml version="1.0" encoding="utf-8"?>
<p:tagLst xmlns:a="http://schemas.openxmlformats.org/drawingml/2006/main" xmlns:r="http://schemas.openxmlformats.org/officeDocument/2006/relationships" xmlns:p="http://schemas.openxmlformats.org/presentationml/2006/main">
  <p:tag name="ZEROBASED" val="False"/>
  <p:tag name="TYPE" val="9"/>
  <p:tag name="NUMBERFORMAT" val="3"/>
  <p:tag name="LABELFORMAT" val="1"/>
  <p:tag name="DEFINEDCOLORS" val="3,6,10,45,32,50,13,4,9,55,1"/>
  <p:tag name="COLORTYPE" val="SCHEME"/>
</p:tagLst>
</file>

<file path=ppt/tags/tag1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35A0B26857A84C7FBA39B0B66CFDF6C3&lt;/guid&gt;&#10;        &lt;description /&gt;&#10;        &lt;date&gt;6/19/2015 11:17:1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FD08D49025549A6BE1E3A74709E694C&lt;/guid&gt;&#10;            &lt;repollguid&gt;08AFBAAFB5524B90A3B82C42CF053851&lt;/repollguid&gt;&#10;            &lt;sourceid&gt;7E7D57D7B6C84DFAB9E63DB6A6E0FB93&lt;/sourceid&gt;&#10;            &lt;questiontext&gt;The knowledge, experience and skill of a team member or a team brings to a task&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Key Term&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83E7717CC4824D4EA971F354720DD049&lt;/guid&gt;&#10;                    &lt;answertext&gt;Followership&lt;/answertext&gt;&#10;                    &lt;valuetype&gt;-1&lt;/valuetype&gt;&#10;                &lt;/answer&gt;&#10;                &lt;answer&gt;&#10;                    &lt;guid&gt;DA535FE31A5B4AF8B09711DFD13EC5CB&lt;/guid&gt;&#10;                    &lt;answertext&gt;Willingness&lt;/answertext&gt;&#10;                    &lt;valuetype&gt;-1&lt;/valuetype&gt;&#10;                &lt;/answer&gt;&#10;                &lt;answer&gt;&#10;                    &lt;guid&gt;2FC2E197A6824904A3B1DBE69F6A869E&lt;/guid&gt;&#10;                    &lt;answertext&gt;Readiness&lt;/answertext&gt;&#10;                    &lt;valuetype&gt;-1&lt;/valuetype&gt;&#10;                &lt;/answer&gt;&#10;                &lt;answer&gt;&#10;                    &lt;guid&gt;CD2A173B3AEC4315AFB673AA74565C82&lt;/guid&gt;&#10;                    &lt;answertext&gt;Ability&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4.xml><?xml version="1.0" encoding="utf-8"?>
<p:tagLst xmlns:a="http://schemas.openxmlformats.org/drawingml/2006/main" xmlns:r="http://schemas.openxmlformats.org/officeDocument/2006/relationships" xmlns:p="http://schemas.openxmlformats.org/presentationml/2006/main">
  <p:tag name="ZEROBASED" val="False"/>
</p:tagLst>
</file>

<file path=ppt/tags/tag15.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ags/tag1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B2479FFA3A84312B13EC9DB8CA8C67B&lt;/guid&gt;&#10;        &lt;description /&gt;&#10;        &lt;date&gt;6/19/2015 11:17:1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6A7009A99D947E4A6D8224D55CB96DF&lt;/guid&gt;&#10;            &lt;repollguid&gt;AAB7ABA9B3804AD3918161824E56C87F&lt;/repollguid&gt;&#10;            &lt;sourceid&gt;1C01F10EA2F74A758694ED77E0833398&lt;/sourceid&gt;&#10;            &lt;questiontext&gt;The degree to which a team member or a team shows confidence, commitment and motivation to accomplish a task&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Key Term&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879806E29CF04FF9A2D46C9AC40EA2C3&lt;/guid&gt;&#10;                    &lt;answertext&gt;Followership&lt;/answertext&gt;&#10;                    &lt;valuetype&gt;-1&lt;/valuetype&gt;&#10;                &lt;/answer&gt;&#10;                &lt;answer&gt;&#10;                    &lt;guid&gt;ECC0A16FA7A340B5A7A028CBD2CDC6C0&lt;/guid&gt;&#10;                    &lt;answertext&gt;Willingness&lt;/answertext&gt;&#10;                    &lt;valuetype&gt;1&lt;/valuetype&gt;&#10;                &lt;/answer&gt;&#10;                &lt;answer&gt;&#10;                    &lt;guid&gt;FA9223D764FF40FCBFA685728663A607&lt;/guid&gt;&#10;                    &lt;answertext&gt;Readiness&lt;/answertext&gt;&#10;                    &lt;valuetype&gt;-1&lt;/valuetype&gt;&#10;                &lt;/answer&gt;&#10;                &lt;answer&gt;&#10;                    &lt;guid&gt;83A21D9FA851492C8AB81E2230957398&lt;/guid&gt;&#10;                    &lt;answertext&gt;Ability&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8.xml><?xml version="1.0" encoding="utf-8"?>
<p:tagLst xmlns:a="http://schemas.openxmlformats.org/drawingml/2006/main" xmlns:r="http://schemas.openxmlformats.org/officeDocument/2006/relationships" xmlns:p="http://schemas.openxmlformats.org/presentationml/2006/main">
  <p:tag name="ZEROBASED" val="False"/>
</p:tagLst>
</file>

<file path=ppt/tags/tag19.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70CF86BCF4A4417A8B62AB5326EC20F&lt;/guid&gt;&#10;        &lt;description /&gt;&#10;        &lt;date&gt;6/28/2015 3:01:06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17678E44383547AEB102FC62997F7D65&lt;/guid&gt;&#10;            &lt;repollguid&gt;D9541605D0FF4A10B2EAF1FB911B3EA9&lt;/repollguid&gt;&#10;            &lt;sourceid&gt;679EEB26F83745A0A8DDF477CA8E16A8&lt;/sourceid&gt;&#10;            &lt;questiontext&gt;Team Assignment&lt;/questiontext&gt;&#10;            &lt;showresults&gt;True&lt;/showresults&gt;&#10;            &lt;responsegrid&gt;0&lt;/responsegrid&gt;&#10;            &lt;countdowntimer&gt;False&lt;/countdowntimer&gt;&#10;            &lt;countdowntime&gt;30&lt;/countdowntime&gt;&#10;            &lt;correctvalue&gt;10&lt;/correctvalue&gt;&#10;            &lt;incorrectvalue&gt;0&lt;/incorrectvalue&gt;&#10;            &lt;responselimit&gt;1&lt;/responselimit&gt;&#10;            &lt;bulletstyle&gt;2&lt;/bulletstyle&gt;&#10;            &lt;demographic&gt;True&lt;/demographic&gt;&#10;            &lt;team&gt;True&lt;/team&gt;&#10;            &lt;groupname&gt;Team&lt;/groupname&gt;&#10;            &lt;answers&gt;&#10;                &lt;answer&gt;&#10;                    &lt;guid&gt;035FDF97CC0841318F3C6547F1220659&lt;/guid&gt;&#10;                    &lt;answertext&gt;Alpha&lt;/answertext&gt;&#10;                    &lt;valuetype&gt;0&lt;/valuetype&gt;&#10;                &lt;/answer&gt;&#10;                &lt;answer&gt;&#10;                    &lt;guid&gt;611CCBD4C93D404FB77DA2DE95B3B09B&lt;/guid&gt;&#10;                    &lt;answertext&gt;Bravo&lt;/answertext&gt;&#10;                    &lt;valuetype&gt;0&lt;/valuetype&gt;&#10;                &lt;/answer&gt;&#10;                &lt;answer&gt;&#10;                    &lt;guid&gt;9F609A21D9F24B7A8F4E69B3AB4A28B1&lt;/guid&gt;&#10;                    &lt;answertext&gt;Charlie&lt;/answertext&gt;&#10;                    &lt;valuetype&gt;0&lt;/valuetype&gt;&#10;                &lt;/answer&gt;&#10;                &lt;answer&gt;&#10;                    &lt;guid&gt;430B31EE06094F458CCF1DAEED45201C&lt;/guid&gt;&#10;                    &lt;answertext&gt;Delta&lt;/answertext&gt;&#10;                    &lt;valuetype&gt;0&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HASRESULTS" val="False"/>
</p:tagLst>
</file>

<file path=ppt/tags/tag20.xml><?xml version="1.0" encoding="utf-8"?>
<p:tagLst xmlns:a="http://schemas.openxmlformats.org/drawingml/2006/main" xmlns:r="http://schemas.openxmlformats.org/officeDocument/2006/relationships" xmlns:p="http://schemas.openxmlformats.org/presentationml/2006/main">
  <p:tag name="ZEROBASED" val="False"/>
  <p:tag name="TYPE" val="9"/>
  <p:tag name="NUMBERFORMAT" val="3"/>
  <p:tag name="LABELFORMAT" val="1"/>
  <p:tag name="DEFINEDCOLORS" val="3,6,10,45,32,50,13,4,9,55,1"/>
  <p:tag name="COLORTYPE" val="SCHEME"/>
</p:tagLst>
</file>

<file path=ppt/tags/tag2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4791FE91E9244DC9C93D63FA40AEAF6&lt;/guid&gt;&#10;        &lt;description /&gt;&#10;        &lt;date&gt;6/19/2015 11:17:1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E8456502ABD4FB195930F7C852AD683&lt;/guid&gt;&#10;            &lt;repollguid&gt;B591B2B9743E4AABBF9A09334723F434&lt;/repollguid&gt;&#10;            &lt;sourceid&gt;1AE854DBCDC54DB08402F4AFDBD0ECD5&lt;/sourceid&gt;&#10;            &lt;questiontext&gt;Faith or belief that a person will act in a right, proper or effective way; self-assurance&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Key Term&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2542B473A03E44669C17EEDA9399648B&lt;/guid&gt;&#10;                    &lt;answertext&gt;Proactive&lt;/answertext&gt;&#10;                    &lt;valuetype&gt;-1&lt;/valuetype&gt;&#10;                &lt;/answer&gt;&#10;                &lt;answer&gt;&#10;                    &lt;guid&gt;E859F01432FB44F4848D236A6EBF36C1&lt;/guid&gt;&#10;                    &lt;answertext&gt;Confidence&lt;/answertext&gt;&#10;                    &lt;valuetype&gt;1&lt;/valuetype&gt;&#10;                &lt;/answer&gt;&#10;                &lt;answer&gt;&#10;                    &lt;guid&gt;070B45CEA1834C918D37D53E6267EEA3&lt;/guid&gt;&#10;                    &lt;answertext&gt;Readiness&lt;/answertext&gt;&#10;                    &lt;valuetype&gt;-1&lt;/valuetype&gt;&#10;                &lt;/answer&gt;&#10;                &lt;answer&gt;&#10;                    &lt;guid&gt;9EFE2A0943B84812A296EAF573165F64&lt;/guid&gt;&#10;                    &lt;answertext&gt;Ability&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2.xml><?xml version="1.0" encoding="utf-8"?>
<p:tagLst xmlns:a="http://schemas.openxmlformats.org/drawingml/2006/main" xmlns:r="http://schemas.openxmlformats.org/officeDocument/2006/relationships" xmlns:p="http://schemas.openxmlformats.org/presentationml/2006/main">
  <p:tag name="ZEROBASED" val="False"/>
</p:tagLst>
</file>

<file path=ppt/tags/tag23.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24.xml><?xml version="1.0" encoding="utf-8"?>
<p:tagLst xmlns:a="http://schemas.openxmlformats.org/drawingml/2006/main" xmlns:r="http://schemas.openxmlformats.org/officeDocument/2006/relationships" xmlns:p="http://schemas.openxmlformats.org/presentationml/2006/main">
  <p:tag name="ZEROBASED" val="False"/>
  <p:tag name="TYPE" val="9"/>
  <p:tag name="NUMBERFORMAT" val="3"/>
  <p:tag name="LABELFORMAT" val="1"/>
  <p:tag name="COLORTYPE" val="SCHEME"/>
  <p:tag name="DEFINEDCOLORS" val="3,6,10,45,32,50,13,4,9,55,1"/>
</p:tagLst>
</file>

<file path=ppt/tags/tag2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3E65F7335F3D46DB93C30C5E064177E6&lt;/guid&gt;&#10;        &lt;description /&gt;&#10;        &lt;date&gt;6/19/2015 11:17:11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F976347630B427EB0A88FB7A066BEF9&lt;/guid&gt;&#10;            &lt;repollguid&gt;510B13FAE014440FBD69F1253520F3FE&lt;/repollguid&gt;&#10;            &lt;sourceid&gt;F898147DA60447E3ABAA7ED000A970C8&lt;/sourceid&gt;&#10;            &lt;questiontext&gt;Taking the initiative and assuming part of the responsibility to make things happen&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Key Term&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A491F3D6AEB944F39F724281D87ADFEA&lt;/guid&gt;&#10;                    &lt;answertext&gt;Proactive&lt;/answertext&gt;&#10;                    &lt;valuetype&gt;1&lt;/valuetype&gt;&#10;                &lt;/answer&gt;&#10;                &lt;answer&gt;&#10;                    &lt;guid&gt;9AA648E06A9D41728ED76EDFEAA8DE4A&lt;/guid&gt;&#10;                    &lt;answertext&gt;Willingness&lt;/answertext&gt;&#10;                    &lt;valuetype&gt;-1&lt;/valuetype&gt;&#10;                &lt;/answer&gt;&#10;                &lt;answer&gt;&#10;                    &lt;guid&gt;073900A07BFE4D9BAE72BC4658DE0A5C&lt;/guid&gt;&#10;                    &lt;answertext&gt;Readiness&lt;/answertext&gt;&#10;                    &lt;valuetype&gt;-1&lt;/valuetype&gt;&#10;                &lt;/answer&gt;&#10;                &lt;answer&gt;&#10;                    &lt;guid&gt;8A42C4504D634843AB9ED0A00131CDB1&lt;/guid&gt;&#10;                    &lt;answertext&gt;Ability&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6.xml><?xml version="1.0" encoding="utf-8"?>
<p:tagLst xmlns:a="http://schemas.openxmlformats.org/drawingml/2006/main" xmlns:r="http://schemas.openxmlformats.org/officeDocument/2006/relationships" xmlns:p="http://schemas.openxmlformats.org/presentationml/2006/main">
  <p:tag name="ZEROBASED" val="False"/>
</p:tagLst>
</file>

<file path=ppt/tags/tag27.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28.xml><?xml version="1.0" encoding="utf-8"?>
<p:tagLst xmlns:a="http://schemas.openxmlformats.org/drawingml/2006/main" xmlns:r="http://schemas.openxmlformats.org/officeDocument/2006/relationships" xmlns:p="http://schemas.openxmlformats.org/presentationml/2006/main">
  <p:tag name="ZEROBASED" val="False"/>
  <p:tag name="TYPE" val="9"/>
  <p:tag name="NUMBERFORMAT" val="3"/>
  <p:tag name="LABELFORMAT" val="1"/>
  <p:tag name="COLORTYPE" val="SCHEME"/>
  <p:tag name="DEFINEDCOLORS" val="3,6,10,45,32,50,13,4,9,55,1"/>
</p:tagLst>
</file>

<file path=ppt/tags/tag29.xml><?xml version="1.0" encoding="utf-8"?>
<p:tagLst xmlns:a="http://schemas.openxmlformats.org/drawingml/2006/main" xmlns:r="http://schemas.openxmlformats.org/officeDocument/2006/relationships" xmlns:p="http://schemas.openxmlformats.org/presentationml/2006/main">
  <p:tag name="TYPE" val="ShortAnswerSlide"/>
  <p:tag name="TPQUESTIONXML" val="﻿&lt;?xml version=&quot;1.0&quot; encoding=&quot;utf-8&quot;?&gt;&#10;&lt;questionlist&gt;&#10;    &lt;properties&gt;&#10;        &lt;guid&gt;44B509213C2C4B6098FE6967906844B1&lt;/guid&gt;&#10;        &lt;description /&gt;&#10;        &lt;date&gt;5/20/2015 12:44:1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shortanswer&gt;&#10;            &lt;guid&gt;CAE3B5D911474DE3AEDD03CBD708FEE9&lt;/guid&gt;&#10;            &lt;repollguid&gt;72EB8ABF216548FEB8BE3B4AE4452A9C&lt;/repollguid&gt;&#10;            &lt;sourceid&gt;374F1F5BF5164A0B8B4ECC0AB243F8CD&lt;/sourceid&gt;&#10;            &lt;questiontext&gt;List 2-3 qualities of a good follower.&lt;/questiontext&gt;&#10;            &lt;showresults&gt;True&lt;/showresults&gt;&#10;            &lt;responsegrid&gt;0&lt;/responsegrid&gt;&#10;            &lt;countdowntimer&gt;False&lt;/countdowntimer&gt;&#10;            &lt;countdowntime&gt;30&lt;/countdowntime&gt;&#10;            &lt;correctvalue&gt;10&lt;/correctvalue&gt;&#10;            &lt;incorrectvalue&gt;0&lt;/incorrectvalue&gt;&#10;            &lt;keywordvaluetype&gt;0&lt;/keywordvaluetype&gt;&#10;            &lt;metadata&gt;&#10;                &lt;entry&gt;&#10;                    &lt;key&gt;AUTOFORMATCHART&lt;/key&gt;&#10;                    &lt;value&gt;False&lt;/value&gt;&#10;                &lt;/entry&gt;&#10;                &lt;entry&gt;&#10;                    &lt;key&gt;AUTOOPENPOLL&lt;/key&gt;&#10;                    &lt;value&gt;True&lt;/value&gt;&#10;                &lt;/entry&gt;&#10;                &lt;entry&gt;&#10;                    &lt;key&gt;LIVECHARTING&lt;/key&gt;&#10;                    &lt;value&gt;False&lt;/value&gt;&#10;                &lt;/entry&gt;&#10;            &lt;/metadata&gt;&#10;        &lt;/shortanswer&gt;&#10;    &lt;/questions&gt;&#10;&lt;/questionlist&gt;"/>
  <p:tag name="AUTOOPENPOLL" val="True"/>
  <p:tag name="AUTOFORMATCHART" val="False"/>
  <p:tag name="HASRESULTS" val="False"/>
</p:tagLst>
</file>

<file path=ppt/tags/tag3.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LABELFORMAT" val="1"/>
  <p:tag name="NUMBERFORMAT" val="3"/>
  <p:tag name="COLORTYPE" val="SCHEME"/>
</p:tagLst>
</file>

<file path=ppt/tags/tag30.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ECBB63AF98DC4C1CB8144AAD0B1631F8&lt;/guid&gt;&#10;        &lt;description /&gt;&#10;        &lt;date&gt;6/19/2015 11:20:4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807F320C87D48EFA1623FF86D9E727F&lt;/guid&gt;&#10;            &lt;repollguid&gt;3D5F329C7A144C2C8A6C678701D5483C&lt;/repollguid&gt;&#10;            &lt;sourceid&gt;FD408A671BBF486DBF8A814556FF53C9&lt;/sourceid&gt;&#10;            &lt;questiontext&gt;Are you better at leading or following?&lt;/questiontext&gt;&#10;            &lt;showresults&gt;True&lt;/showresults&gt;&#10;            &lt;responsegrid&gt;0&lt;/responsegrid&gt;&#10;            &lt;countdowntimer&gt;False&lt;/countdowntimer&gt;&#10;            &lt;standards&gt;&#10;                &lt;standard&gt;&#10;                    &lt;source&gt;Custom&lt;/source&gt;&#10;                    &lt;guid /&gt;&#10;                    &lt;text&gt;Lesson Question&lt;/text&gt;&#10;                &lt;/standard&gt;&#10;                &lt;standard&gt;&#10;                    &lt;source&gt;Custom&lt;/source&gt;&#10;                    &lt;guid /&gt;&#10;                    &lt;text&gt;1&lt;/text&gt;&#10;                &lt;/standard&gt;&#10;            &lt;/standards&gt;&#10;            &lt;correctvalue&gt;10&lt;/correctvalue&gt;&#10;            &lt;incorrectvalue&gt;0&lt;/incorrectvalue&gt;&#10;            &lt;responselimit&gt;1&lt;/responselimit&gt;&#10;            &lt;bulletstyle&gt;2&lt;/bulletstyle&gt;&#10;            &lt;answers&gt;&#10;                &lt;answer&gt;&#10;                    &lt;guid&gt;2CB56E5FBBF34842B602FC3DDEDBD3CE&lt;/guid&gt;&#10;                    &lt;answertext&gt;I am a better leader than a follower.&lt;/answertext&gt;&#10;                    &lt;valuetype&gt;0&lt;/valuetype&gt;&#10;                &lt;/answer&gt;&#10;                &lt;answer&gt;&#10;                    &lt;guid&gt;25B698B6E1E54E8890F144FBB56CD738&lt;/guid&gt;&#10;                    &lt;answertext&gt;I am a better follower than a leader.&lt;/answertext&gt;&#10;                    &lt;valuetype&gt;0&lt;/valuetype&gt;&#10;                &lt;/answer&gt;&#10;                &lt;answer&gt;&#10;                    &lt;guid&gt;E0FC2FA03FDB470E956CE0E39510D103&lt;/guid&gt;&#10;                    &lt;answertext&gt;I am pretty good at both leading and following.&lt;/answertext&gt;&#10;                    &lt;valuetype&gt;0&lt;/valuetype&gt;&#10;                &lt;/answer&gt;&#10;                &lt;answer&gt;&#10;                    &lt;guid&gt;32AD0C53652C41D3BAA19963CC61FBC2&lt;/guid&gt;&#10;                    &lt;answertext&gt;I am not very good (yet) at either leading or following; need some practice.&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31.xml><?xml version="1.0" encoding="utf-8"?>
<p:tagLst xmlns:a="http://schemas.openxmlformats.org/drawingml/2006/main" xmlns:r="http://schemas.openxmlformats.org/officeDocument/2006/relationships" xmlns:p="http://schemas.openxmlformats.org/presentationml/2006/main">
  <p:tag name="ZEROBASED" val="False"/>
</p:tagLst>
</file>

<file path=ppt/tags/tag32.xml><?xml version="1.0" encoding="utf-8"?>
<p:tagLst xmlns:a="http://schemas.openxmlformats.org/drawingml/2006/main" xmlns:r="http://schemas.openxmlformats.org/officeDocument/2006/relationships" xmlns:p="http://schemas.openxmlformats.org/presentationml/2006/main">
  <p:tag name="ZEROBASED" val="False"/>
  <p:tag name="TYPE" val="9"/>
  <p:tag name="NUMBERFORMAT" val="3"/>
  <p:tag name="LABELFORMAT" val="1"/>
  <p:tag name="DEFINEDCOLORS" val="3,6,10,45,32,50,13,4,9,55,1"/>
  <p:tag name="COLORTYPE" val="SCHEME"/>
</p:tagLst>
</file>

<file path=ppt/tags/tag33.xml><?xml version="1.0" encoding="utf-8"?>
<p:tagLst xmlns:a="http://schemas.openxmlformats.org/drawingml/2006/main" xmlns:r="http://schemas.openxmlformats.org/officeDocument/2006/relationships" xmlns:p="http://schemas.openxmlformats.org/presentationml/2006/main">
  <p:tag name="TYPE" val="TrueFalse"/>
  <p:tag name="TPQUESTIONXML" val="﻿&lt;?xml version=&quot;1.0&quot; encoding=&quot;utf-8&quot;?&gt;&#10;&lt;questionlist&gt;&#10;    &lt;properties&gt;&#10;        &lt;guid&gt;2BA848910E824E8DAAE5075CA9333ACC&lt;/guid&gt;&#10;        &lt;description /&gt;&#10;        &lt;date&gt;6/19/2015 11:20:4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EFB2280C90A4006952F8647ADC76689&lt;/guid&gt;&#10;            &lt;repollguid&gt;44207E7E36A640868715B2DDF85B448F&lt;/repollguid&gt;&#10;            &lt;sourceid&gt;2EFCBFBDA63B40BF945E2B6DF87996D8&lt;/sourceid&gt;&#10;            &lt;questiontext&gt;The qualities that make a good leader are very different than the qualities that make a good follower. &lt;/questiontext&gt;&#10;            &lt;showresults&gt;True&lt;/showresults&gt;&#10;            &lt;responsegrid&gt;0&lt;/responsegrid&gt;&#10;            &lt;countdowntimer&gt;False&lt;/countdowntimer&gt;&#10;            &lt;standards&gt;&#10;                &lt;standard&gt;&#10;                    &lt;source&gt;Custom&lt;/source&gt;&#10;                    &lt;guid /&gt;&#10;                    &lt;text&gt;Lesson Question&lt;/text&gt;&#10;                &lt;/standard&gt;&#10;                &lt;standard&gt;&#10;                    &lt;source&gt;Custom&lt;/source&gt;&#10;                    &lt;guid /&gt;&#10;                    &lt;text&gt;1&lt;/text&gt;&#10;                &lt;/standard&gt;&#10;            &lt;/standards&gt;&#10;            &lt;correctvalue&gt;10&lt;/correctvalue&gt;&#10;            &lt;incorrectvalue&gt;0&lt;/incorrectvalue&gt;&#10;            &lt;responselimit&gt;1&lt;/responselimit&gt;&#10;            &lt;bulletstyle&gt;2&lt;/bulletstyle&gt;&#10;            &lt;correctanswerindicator&gt;True&lt;/correctanswerindicator&gt;&#10;            &lt;truefalse&gt;True&lt;/truefalse&gt;&#10;            &lt;answers&gt;&#10;                &lt;answer&gt;&#10;                    &lt;guid&gt;19B04DBEA7A241918D2EC3E951925887&lt;/guid&gt;&#10;                    &lt;answertext&gt;True&lt;/answertext&gt;&#10;                    &lt;valuetype&gt;-1&lt;/valuetype&gt;&#10;                &lt;/answer&gt;&#10;                &lt;answer&gt;&#10;                    &lt;guid&gt;DC9CC6542167455B8DD4543EF77EF5F5&lt;/guid&gt;&#10;                    &lt;answertext&gt;Fals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34.xml><?xml version="1.0" encoding="utf-8"?>
<p:tagLst xmlns:a="http://schemas.openxmlformats.org/drawingml/2006/main" xmlns:r="http://schemas.openxmlformats.org/officeDocument/2006/relationships" xmlns:p="http://schemas.openxmlformats.org/presentationml/2006/main">
  <p:tag name="DEFINEDCOLORS" val="3,6,10,45,32,50,13,4,9,55,1"/>
  <p:tag name="TYPE" val="0"/>
  <p:tag name="LABELFORMAT" val="1"/>
  <p:tag name="NUMBERFORMAT" val="3"/>
  <p:tag name="COLORTYPE" val="SCHEME"/>
</p:tagLst>
</file>

<file path=ppt/tags/tag35.xml><?xml version="1.0" encoding="utf-8"?>
<p:tagLst xmlns:a="http://schemas.openxmlformats.org/drawingml/2006/main" xmlns:r="http://schemas.openxmlformats.org/officeDocument/2006/relationships" xmlns:p="http://schemas.openxmlformats.org/presentationml/2006/main">
  <p:tag name="ZEROBASED" val="False"/>
</p:tagLst>
</file>

<file path=ppt/tags/tag36.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3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7A9ADE673F054593BC9725882FE8F999&lt;/guid&gt;&#10;        &lt;description /&gt;&#10;        &lt;date&gt;6/19/2015 11:20:4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3046F036E1824E59B16C7784A8D30DF5&lt;/guid&gt;&#10;            &lt;repollguid&gt;B80D1F3410544D0F8AF5249C4AD0AEE8&lt;/repollguid&gt;&#10;            &lt;sourceid&gt;C7683F6B42DA4AF2A84C5DBAE300A23B&lt;/sourceid&gt;&#10;            &lt;questiontext&gt;Which type of follower would be most effective on a team?&lt;/questiontext&gt;&#10;            &lt;showresults&gt;True&lt;/showresults&gt;&#10;            &lt;responsegrid&gt;0&lt;/responsegrid&gt;&#10;            &lt;countdowntimer&gt;False&lt;/countdowntimer&gt;&#10;            &lt;standards&gt;&#10;                &lt;standard&gt;&#10;                    &lt;source&gt;Custom&lt;/source&gt;&#10;                    &lt;guid /&gt;&#10;                    &lt;text&gt;Lesson Question&lt;/text&gt;&#10;                &lt;/standard&gt;&#10;                &lt;standard&gt;&#10;                    &lt;source&gt;Custom&lt;/source&gt;&#10;                    &lt;guid /&gt;&#10;                    &lt;text&gt;1&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73390AF8759643C2A6068D6F892A0551&lt;/guid&gt;&#10;                    &lt;answertext&gt;Dependent&lt;/answertext&gt;&#10;                    &lt;valuetype&gt;-1&lt;/valuetype&gt;&#10;                &lt;/answer&gt;&#10;                &lt;answer&gt;&#10;                    &lt;guid&gt;A00A1D0D635E42ABBBB0023B4BEB0E58&lt;/guid&gt;&#10;                    &lt;answertext&gt;Independent but alienated&lt;/answertext&gt;&#10;                    &lt;valuetype&gt;-1&lt;/valuetype&gt;&#10;                &lt;/answer&gt;&#10;                &lt;answer&gt;&#10;                    &lt;guid&gt;77B1F33B023E476697F08918EA2F049B&lt;/guid&gt;&#10;                    &lt;answertext&gt;Independent and effectiv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38.xml><?xml version="1.0" encoding="utf-8"?>
<p:tagLst xmlns:a="http://schemas.openxmlformats.org/drawingml/2006/main" xmlns:r="http://schemas.openxmlformats.org/officeDocument/2006/relationships" xmlns:p="http://schemas.openxmlformats.org/presentationml/2006/main">
  <p:tag name="ZEROBASED" val="False"/>
</p:tagLst>
</file>

<file path=ppt/tags/tag39.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ags/tag40.xml><?xml version="1.0" encoding="utf-8"?>
<p:tagLst xmlns:a="http://schemas.openxmlformats.org/drawingml/2006/main" xmlns:r="http://schemas.openxmlformats.org/officeDocument/2006/relationships" xmlns:p="http://schemas.openxmlformats.org/presentationml/2006/main">
  <p:tag name="ZEROBASED" val="False"/>
  <p:tag name="TYPE" val="9"/>
  <p:tag name="NUMBERFORMAT" val="3"/>
  <p:tag name="LABELFORMAT" val="1"/>
  <p:tag name="COLORTYPE" val="SCHEME"/>
  <p:tag name="DEFINEDCOLORS" val="3,6,10,45,32,50,13,4,9,55,1"/>
</p:tagLst>
</file>

<file path=ppt/tags/tag4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2840133812AF4B639E7BCF048F7C232C&lt;/guid&gt;&#10;        &lt;description /&gt;&#10;        &lt;date&gt;6/19/2015 11:20:4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2ADD8BD12B34BC6A5CA8396221DED55&lt;/guid&gt;&#10;            &lt;repollguid&gt;9A74B14CC2DF48E5A879D0612654CAA9&lt;/repollguid&gt;&#10;            &lt;sourceid&gt;699590AB74214E70BB4A78074F042D35&lt;/sourceid&gt;&#10;            &lt;questiontext&gt;Some qualities are more important for leaders, some for followers, and some that apply equally to both.  Of the qualities listed below, which apply equally to both leaders and followers? (Input all that apply; then push the ENTER button.)&lt;/questiontext&gt;&#10;            &lt;showresults&gt;True&lt;/showresults&gt;&#10;            &lt;responsegrid&gt;0&lt;/responsegrid&gt;&#10;            &lt;countdowntimer&gt;False&lt;/countdowntimer&gt;&#10;            &lt;standards&gt;&#10;                &lt;standard&gt;&#10;                    &lt;source&gt;Custom&lt;/source&gt;&#10;                    &lt;guid /&gt;&#10;                    &lt;text&gt;Lesson Question&lt;/text&gt;&#10;                &lt;/standard&gt;&#10;                &lt;standard&gt;&#10;                    &lt;source&gt;Custom&lt;/source&gt;&#10;                    &lt;guid /&gt;&#10;                    &lt;text&gt;2&lt;/text&gt;&#10;                &lt;/standard&gt;&#10;            &lt;/standards&gt;&#10;            &lt;correctvalue&gt;10&lt;/correctvalue&gt;&#10;            &lt;incorrectvalue&gt;0&lt;/incorrectvalue&gt;&#10;            &lt;responselimit&gt;4&lt;/responselimit&gt;&#10;            &lt;allornothingscoring&gt;True&lt;/allornothingscoring&gt;&#10;            &lt;bulletstyle&gt;2&lt;/bulletstyle&gt;&#10;            &lt;correctanswerindicator&gt;True&lt;/correctanswerindicator&gt;&#10;            &lt;answers&gt;&#10;                &lt;answer&gt;&#10;                    &lt;guid&gt;BC6E5C79DE84412F83BAA48343F90F5A&lt;/guid&gt;&#10;                    &lt;answertext&gt;Inspiring&lt;/answertext&gt;&#10;                    &lt;valuetype&gt;-1&lt;/valuetype&gt;&#10;                &lt;/answer&gt;&#10;                &lt;answer&gt;&#10;                    &lt;guid&gt;EF87D1A21EB24801A738E16BE02B8DE9&lt;/guid&gt;&#10;                    &lt;answertext&gt;Forward-thinking&lt;/answertext&gt;&#10;                    &lt;valuetype&gt;-1&lt;/valuetype&gt;&#10;                &lt;/answer&gt;&#10;                &lt;answer&gt;&#10;                    &lt;guid&gt;72C6D2CD354745F6BFB4D6BE3C5DFCFF&lt;/guid&gt;&#10;                    &lt;answertext&gt;Honest&lt;/answertext&gt;&#10;                    &lt;valuetype&gt;1&lt;/valuetype&gt;&#10;                &lt;/answer&gt;&#10;                &lt;answer&gt;&#10;                    &lt;guid&gt;0BC0FA884F634D73936660BD26463B26&lt;/guid&gt;&#10;                    &lt;answertext&gt;Competent&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42.xml><?xml version="1.0" encoding="utf-8"?>
<p:tagLst xmlns:a="http://schemas.openxmlformats.org/drawingml/2006/main" xmlns:r="http://schemas.openxmlformats.org/officeDocument/2006/relationships" xmlns:p="http://schemas.openxmlformats.org/presentationml/2006/main">
  <p:tag name="ZEROBASED" val="False"/>
</p:tagLst>
</file>

<file path=ppt/tags/tag43.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44.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45.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ags/tag46.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800425EC874C4C058C5203DF41C78E50&lt;/guid&gt;&#10;        &lt;description /&gt;&#10;        &lt;date&gt;6/19/2015 11:20:4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0EEE9260EDC64FF0AFFDC29AABECE7F4&lt;/guid&gt;&#10;            &lt;repollguid&gt;01C974C651324B0B8EFC70B2199ECA1C&lt;/repollguid&gt;&#10;            &lt;sourceid&gt;E1137DA8B40D421BA0BA4D9DD73F3677&lt;/sourceid&gt;&#10;            &lt;questiontext&gt;Shakespeare's character Hamlet said, ________ is all.&lt;/questiontext&gt;&#10;            &lt;showresults&gt;True&lt;/showresults&gt;&#10;            &lt;responsegrid&gt;0&lt;/responsegrid&gt;&#10;            &lt;countdowntimer&gt;False&lt;/countdowntimer&gt;&#10;            &lt;standards&gt;&#10;                &lt;standard&gt;&#10;                    &lt;source&gt;Custom&lt;/source&gt;&#10;                    &lt;guid /&gt;&#10;                    &lt;text&gt;Lesson Question&lt;/text&gt;&#10;                &lt;/standard&gt;&#10;                &lt;standard&gt;&#10;                    &lt;source&gt;Custom&lt;/source&gt;&#10;                    &lt;guid /&gt;&#10;                    &lt;text&gt;1&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C64794F974CB48E397418838692AEEB6&lt;/guid&gt;&#10;                    &lt;answertext&gt;Attitude&lt;/answertext&gt;&#10;                    &lt;valuetype&gt;-1&lt;/valuetype&gt;&#10;                &lt;/answer&gt;&#10;                &lt;answer&gt;&#10;                    &lt;guid&gt;61C97112CB8A4FFDBA86FA2C498C6696&lt;/guid&gt;&#10;                    &lt;answertext&gt;Confidence&lt;/answertext&gt;&#10;                    &lt;valuetype&gt;-1&lt;/valuetype&gt;&#10;                &lt;/answer&gt;&#10;                &lt;answer&gt;&#10;                    &lt;guid&gt;6810DBD973934475AE78A448A04E53F5&lt;/guid&gt;&#10;                    &lt;answertext&gt;Training&lt;/answertext&gt;&#10;                    &lt;valuetype&gt;-1&lt;/valuetype&gt;&#10;                &lt;/answer&gt;&#10;                &lt;answer&gt;&#10;                    &lt;guid&gt;AAE8BD152CB147FFA14E943ACE915A5D&lt;/guid&gt;&#10;                    &lt;answertext&gt;Readiness&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47.xml><?xml version="1.0" encoding="utf-8"?>
<p:tagLst xmlns:a="http://schemas.openxmlformats.org/drawingml/2006/main" xmlns:r="http://schemas.openxmlformats.org/officeDocument/2006/relationships" xmlns:p="http://schemas.openxmlformats.org/presentationml/2006/main">
  <p:tag name="ZEROBASED" val="False"/>
</p:tagLst>
</file>

<file path=ppt/tags/tag48.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49.xml><?xml version="1.0" encoding="utf-8"?>
<p:tagLst xmlns:a="http://schemas.openxmlformats.org/drawingml/2006/main" xmlns:r="http://schemas.openxmlformats.org/officeDocument/2006/relationships" xmlns:p="http://schemas.openxmlformats.org/presentationml/2006/main">
  <p:tag name="ZEROBASED" val="False"/>
  <p:tag name="TYPE" val="9"/>
  <p:tag name="NUMBERFORMAT" val="3"/>
  <p:tag name="LABELFORMAT" val="1"/>
  <p:tag name="COLORTYPE" val="SCHEME"/>
  <p:tag name="DEFINEDCOLORS" val="3,6,10,45,32,50,13,4,9,55,1"/>
</p:tagLst>
</file>

<file path=ppt/tags/tag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DE72233683F94C8B820A2322E067BDDF&lt;/guid&gt;&#10;        &lt;description /&gt;&#10;        &lt;date&gt;6/19/2015 11:17:1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A58813CB7514432A996E9D826A1DB03&lt;/guid&gt;&#10;            &lt;repollguid&gt;75D1D5D95A2F4BA1BA4DEDD9815B43CB&lt;/repollguid&gt;&#10;            &lt;sourceid&gt;6F8D3FDE3CF2445DBAAF27DC5F699B5F&lt;/sourceid&gt;&#10;            &lt;questiontext&gt;Displaying the attitudes, behaviors and actions that help a leader succeed at leading&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Key Term&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5957D163842945B5B936D91D77A9503F&lt;/guid&gt;&#10;                    &lt;answertext&gt;Followership&lt;/answertext&gt;&#10;                    &lt;valuetype&gt;1&lt;/valuetype&gt;&#10;                &lt;/answer&gt;&#10;                &lt;answer&gt;&#10;                    &lt;guid&gt;854BE292470B43CEB668DF2EFC727580&lt;/guid&gt;&#10;                    &lt;answertext&gt;Willingness&lt;/answertext&gt;&#10;                    &lt;valuetype&gt;-1&lt;/valuetype&gt;&#10;                &lt;/answer&gt;&#10;                &lt;answer&gt;&#10;                    &lt;guid&gt;042168C2279B464CB2ABCDE1878C6CA6&lt;/guid&gt;&#10;                    &lt;answertext&gt;Readiness&lt;/answertext&gt;&#10;                    &lt;valuetype&gt;-1&lt;/valuetype&gt;&#10;                &lt;/answer&gt;&#10;                &lt;answer&gt;&#10;                    &lt;guid&gt;F219CFA4D71347D4B70C46539B2C92FD&lt;/guid&gt;&#10;                    &lt;answertext&gt;Ability&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50.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4931BA653FE04FC7BEEA2E18CD32ADF5&lt;/guid&gt;&#10;        &lt;description /&gt;&#10;        &lt;date&gt;6/19/2015 11:20:4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16CBFEDB27D24371AFE16D0859AB79BF&lt;/guid&gt;&#10;            &lt;repollguid&gt;03827C1F6FB94F869BFB1F13C30EE081&lt;/repollguid&gt;&#10;            &lt;sourceid&gt;0527AE1DB93843C98ABA1F85C367BE39&lt;/sourceid&gt;&#10;            &lt;questiontext&gt;Readiness level = ________ + ________ + ________.  (Input all that apply; then push the ENTER button.)&lt;/questiontext&gt;&#10;            &lt;showresults&gt;True&lt;/showresults&gt;&#10;            &lt;responsegrid&gt;0&lt;/responsegrid&gt;&#10;            &lt;countdowntimer&gt;False&lt;/countdowntimer&gt;&#10;            &lt;standards&gt;&#10;                &lt;standard&gt;&#10;                    &lt;source&gt;Custom&lt;/source&gt;&#10;                    &lt;guid /&gt;&#10;                    &lt;text&gt;Lesson Question&lt;/text&gt;&#10;                &lt;/standard&gt;&#10;                &lt;standard&gt;&#10;                    &lt;source&gt;Custom&lt;/source&gt;&#10;                    &lt;guid /&gt;&#10;                    &lt;text&gt;2&lt;/text&gt;&#10;                &lt;/standard&gt;&#10;            &lt;/standards&gt;&#10;            &lt;correctvalue&gt;10&lt;/correctvalue&gt;&#10;            &lt;incorrectvalue&gt;0&lt;/incorrectvalue&gt;&#10;            &lt;responselimit&gt;5&lt;/responselimit&gt;&#10;            &lt;allornothingscoring&gt;True&lt;/allornothingscoring&gt;&#10;            &lt;bulletstyle&gt;2&lt;/bulletstyle&gt;&#10;            &lt;correctanswerindicator&gt;True&lt;/correctanswerindicator&gt;&#10;            &lt;answers&gt;&#10;                &lt;answer&gt;&#10;                    &lt;guid&gt;298842CCAB74481CB4E4E4A93ABAB503&lt;/guid&gt;&#10;                    &lt;answertext&gt;Ability&lt;/answertext&gt;&#10;                    &lt;valuetype&gt;1&lt;/valuetype&gt;&#10;                &lt;/answer&gt;&#10;                &lt;answer&gt;&#10;                    &lt;guid&gt;48EE4162DE344F8DB15772B275314B19&lt;/guid&gt;&#10;                    &lt;answertext&gt;Height&lt;/answertext&gt;&#10;                    &lt;valuetype&gt;-1&lt;/valuetype&gt;&#10;                &lt;/answer&gt;&#10;                &lt;answer&gt;&#10;                    &lt;guid&gt;0FA37C7030814CEBBB035E253B6A4580&lt;/guid&gt;&#10;                    &lt;answertext&gt;Willingness&lt;/answertext&gt;&#10;                    &lt;valuetype&gt;1&lt;/valuetype&gt;&#10;                &lt;/answer&gt;&#10;                &lt;answer&gt;&#10;                    &lt;guid&gt;F1C31DCDF629487BAFACC89DFBEFA795&lt;/guid&gt;&#10;                    &lt;answertext&gt;Age&lt;/answertext&gt;&#10;                    &lt;valuetype&gt;-1&lt;/valuetype&gt;&#10;                &lt;/answer&gt;&#10;                &lt;answer&gt;&#10;                    &lt;guid&gt;EAFBAA33A52C4CA6944E21174770883C&lt;/guid&gt;&#10;                    &lt;answertext&gt;Confidenc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51.xml><?xml version="1.0" encoding="utf-8"?>
<p:tagLst xmlns:a="http://schemas.openxmlformats.org/drawingml/2006/main" xmlns:r="http://schemas.openxmlformats.org/officeDocument/2006/relationships" xmlns:p="http://schemas.openxmlformats.org/presentationml/2006/main">
  <p:tag name="ZEROBASED" val="False"/>
</p:tagLst>
</file>

<file path=ppt/tags/tag52.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53.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54.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55.xml><?xml version="1.0" encoding="utf-8"?>
<p:tagLst xmlns:a="http://schemas.openxmlformats.org/drawingml/2006/main" xmlns:r="http://schemas.openxmlformats.org/officeDocument/2006/relationships" xmlns:p="http://schemas.openxmlformats.org/presentationml/2006/main">
  <p:tag name="ZEROBASED" val="False"/>
  <p:tag name="TYPE" val="9"/>
  <p:tag name="NUMBERFORMAT" val="3"/>
  <p:tag name="LABELFORMAT" val="1"/>
  <p:tag name="DEFINEDCOLORS" val="3,6,10,45,32,50,13,4,9,55,1"/>
  <p:tag name="COLORTYPE" val="SCHEME"/>
</p:tagLst>
</file>

<file path=ppt/tags/tag56.xml><?xml version="1.0" encoding="utf-8"?>
<p:tagLst xmlns:a="http://schemas.openxmlformats.org/drawingml/2006/main" xmlns:r="http://schemas.openxmlformats.org/officeDocument/2006/relationships" xmlns:p="http://schemas.openxmlformats.org/presentationml/2006/main">
  <p:tag name="TYPE" val="TrueFalse"/>
  <p:tag name="TPQUESTIONXML" val="﻿&lt;?xml version=&quot;1.0&quot; encoding=&quot;utf-8&quot;?&gt;&#10;&lt;questionlist&gt;&#10;    &lt;properties&gt;&#10;        &lt;guid&gt;3884D3F5BF1C4B57A4AF9E6BFEE71FCD&lt;/guid&gt;&#10;        &lt;description /&gt;&#10;        &lt;date&gt;6/19/2015 11:20:4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CF8FC544CB24D458BC62125B98C9747&lt;/guid&gt;&#10;            &lt;repollguid&gt;0B491DD245BB48D1B22D34DA954AA4F0&lt;/repollguid&gt;&#10;            &lt;sourceid&gt;6E4E0ED913974B40BFAB716607D94E12&lt;/sourceid&gt;&#10;            &lt;questiontext&gt;If the relationship between you and a leader starts off badly, it typically will remain bad no matter what either one does.  First impressions are pretty solid.&lt;/questiontext&gt;&#10;            &lt;showresults&gt;True&lt;/showresults&gt;&#10;            &lt;responsegrid&gt;0&lt;/responsegrid&gt;&#10;            &lt;countdowntimer&gt;False&lt;/countdowntimer&gt;&#10;            &lt;standards&gt;&#10;                &lt;standard&gt;&#10;                    &lt;source&gt;Custom&lt;/source&gt;&#10;                    &lt;guid /&gt;&#10;                    &lt;text&gt;Lesson Question&lt;/text&gt;&#10;                &lt;/standard&gt;&#10;                &lt;standard&gt;&#10;                    &lt;source&gt;Custom&lt;/source&gt;&#10;                    &lt;guid /&gt;&#10;                    &lt;text&gt;1&lt;/text&gt;&#10;                &lt;/standard&gt;&#10;            &lt;/standards&gt;&#10;            &lt;correctvalue&gt;10&lt;/correctvalue&gt;&#10;            &lt;incorrectvalue&gt;0&lt;/incorrectvalue&gt;&#10;            &lt;responselimit&gt;1&lt;/responselimit&gt;&#10;            &lt;bulletstyle&gt;2&lt;/bulletstyle&gt;&#10;            &lt;correctanswerindicator&gt;True&lt;/correctanswerindicator&gt;&#10;            &lt;truefalse&gt;True&lt;/truefalse&gt;&#10;            &lt;answers&gt;&#10;                &lt;answer&gt;&#10;                    &lt;guid&gt;C2F6C82AD9444A9B9348295364F84165&lt;/guid&gt;&#10;                    &lt;answertext&gt;True&lt;/answertext&gt;&#10;                    &lt;valuetype&gt;-1&lt;/valuetype&gt;&#10;                &lt;/answer&gt;&#10;                &lt;answer&gt;&#10;                    &lt;guid&gt;C77BE07D451B4BB4A08076BFF72B9DB4&lt;/guid&gt;&#10;                    &lt;answertext&gt;Fals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57.xml><?xml version="1.0" encoding="utf-8"?>
<p:tagLst xmlns:a="http://schemas.openxmlformats.org/drawingml/2006/main" xmlns:r="http://schemas.openxmlformats.org/officeDocument/2006/relationships" xmlns:p="http://schemas.openxmlformats.org/presentationml/2006/main">
  <p:tag name="NUMBERFORMAT" val="3"/>
  <p:tag name="LABELFORMAT" val="1"/>
  <p:tag name="DEFINEDCOLORS" val="3,6,10,45,32,50,13,4,9,55,1"/>
  <p:tag name="TYPE" val="0"/>
  <p:tag name="COLORTYPE" val="SCHEME"/>
</p:tagLst>
</file>

<file path=ppt/tags/tag58.xml><?xml version="1.0" encoding="utf-8"?>
<p:tagLst xmlns:a="http://schemas.openxmlformats.org/drawingml/2006/main" xmlns:r="http://schemas.openxmlformats.org/officeDocument/2006/relationships" xmlns:p="http://schemas.openxmlformats.org/presentationml/2006/main">
  <p:tag name="ZEROBASED" val="False"/>
</p:tagLst>
</file>

<file path=ppt/tags/tag59.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6.xml><?xml version="1.0" encoding="utf-8"?>
<p:tagLst xmlns:a="http://schemas.openxmlformats.org/drawingml/2006/main" xmlns:r="http://schemas.openxmlformats.org/officeDocument/2006/relationships" xmlns:p="http://schemas.openxmlformats.org/presentationml/2006/main">
  <p:tag name="ZEROBASED" val="False"/>
</p:tagLst>
</file>

<file path=ppt/tags/tag60.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519101F254FA4A999BB6379A97BB322F&lt;/guid&gt;&#10;        &lt;description /&gt;&#10;        &lt;date&gt;6/19/2015 11:20:4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984E1FB42D4450BA391EC6211050134&lt;/guid&gt;&#10;            &lt;repollguid&gt;F6AF107769674E7D863585C62ACC05C7&lt;/repollguid&gt;&#10;            &lt;sourceid&gt;E6E58E1E85A9441AA86E1A3544CF56B9&lt;/sourceid&gt;&#10;            &lt;questiontext&gt;Which of the following statements is true? (Input all that apply; then push the ENTER button.)&lt;/questiontext&gt;&#10;            &lt;showresults&gt;True&lt;/showresults&gt;&#10;            &lt;responsegrid&gt;0&lt;/responsegrid&gt;&#10;            &lt;countdowntimer&gt;False&lt;/countdowntimer&gt;&#10;            &lt;standards&gt;&#10;                &lt;standard&gt;&#10;                    &lt;source&gt;Custom&lt;/source&gt;&#10;                    &lt;guid /&gt;&#10;                    &lt;text&gt;Lesson Question&lt;/text&gt;&#10;                &lt;/standard&gt;&#10;                &lt;standard&gt;&#10;                    &lt;source&gt;Custom&lt;/source&gt;&#10;                    &lt;guid /&gt;&#10;                    &lt;text&gt;2&lt;/text&gt;&#10;                &lt;/standard&gt;&#10;            &lt;/standards&gt;&#10;            &lt;correctvalue&gt;10&lt;/correctvalue&gt;&#10;            &lt;incorrectvalue&gt;0&lt;/incorrectvalue&gt;&#10;            &lt;responselimit&gt;4&lt;/responselimit&gt;&#10;            &lt;allornothingscoring&gt;True&lt;/allornothingscoring&gt;&#10;            &lt;bulletstyle&gt;2&lt;/bulletstyle&gt;&#10;            &lt;correctanswerindicator&gt;True&lt;/correctanswerindicator&gt;&#10;            &lt;answers&gt;&#10;                &lt;answer&gt;&#10;                    &lt;guid&gt;98D25FCB26384195ADBCFEEA2C8A318D&lt;/guid&gt;&#10;                    &lt;answertext&gt;New leaders usually do not want help from their team.  They need time to establish their own authority.&lt;/answertext&gt;&#10;                    &lt;valuetype&gt;-1&lt;/valuetype&gt;&#10;                &lt;/answer&gt;&#10;                &lt;answer&gt;&#10;                    &lt;guid&gt;1ECC21394BD04126B134E21CF97EF3B2&lt;/guid&gt;&#10;                    &lt;answertext&gt;New leaders need team members help as they may not have the specific knowledge about the team.&lt;/answertext&gt;&#10;                    &lt;valuetype&gt;1&lt;/valuetype&gt;&#10;                &lt;/answer&gt;&#10;                &lt;answer&gt;&#10;                    &lt;guid&gt;22DFC61C3C4940C8AADC381A326C84FA&lt;/guid&gt;&#10;                    &lt;answertext&gt;You should step back with new leaders and let them figure things out own their own.&lt;/answertext&gt;&#10;                    &lt;valuetype&gt;-1&lt;/valuetype&gt;&#10;                &lt;/answer&gt;&#10;                &lt;answer&gt;&#10;                    &lt;guid&gt;34DF24AD7AA0413A9D4E05D2438F8872&lt;/guid&gt;&#10;                    &lt;answertext&gt;You should step up with new leaders and make sure they have the support they need.&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61.xml><?xml version="1.0" encoding="utf-8"?>
<p:tagLst xmlns:a="http://schemas.openxmlformats.org/drawingml/2006/main" xmlns:r="http://schemas.openxmlformats.org/officeDocument/2006/relationships" xmlns:p="http://schemas.openxmlformats.org/presentationml/2006/main">
  <p:tag name="ZEROBASED" val="False"/>
</p:tagLst>
</file>

<file path=ppt/tags/tag62.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63.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64.xml><?xml version="1.0" encoding="utf-8"?>
<p:tagLst xmlns:a="http://schemas.openxmlformats.org/drawingml/2006/main" xmlns:r="http://schemas.openxmlformats.org/officeDocument/2006/relationships" xmlns:p="http://schemas.openxmlformats.org/presentationml/2006/main">
  <p:tag name="ZEROBASED" val="False"/>
  <p:tag name="TYPE" val="9"/>
  <p:tag name="NUMBERFORMAT" val="3"/>
  <p:tag name="LABELFORMAT" val="1"/>
  <p:tag name="DEFINEDCOLORS" val="3,6,10,45,32,50,13,4,9,55,1"/>
  <p:tag name="COLORTYPE" val="SCHEME"/>
</p:tagLst>
</file>

<file path=ppt/tags/tag65.xml><?xml version="1.0" encoding="utf-8"?>
<p:tagLst xmlns:a="http://schemas.openxmlformats.org/drawingml/2006/main" xmlns:r="http://schemas.openxmlformats.org/officeDocument/2006/relationships" xmlns:p="http://schemas.openxmlformats.org/presentationml/2006/main">
  <p:tag name="TYPE" val="ShortAnswerSlide"/>
  <p:tag name="TPQUESTIONXML" val="﻿&lt;?xml version=&quot;1.0&quot; encoding=&quot;utf-8&quot;?&gt;&#10;&lt;questionlist&gt;&#10;    &lt;properties&gt;&#10;        &lt;guid&gt;44B509213C2C4B6098FE6967906844B1&lt;/guid&gt;&#10;        &lt;description /&gt;&#10;        &lt;date&gt;5/20/2015 12:44:1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shortanswer&gt;&#10;            &lt;guid&gt;34DA0E7C09F04EDCA4C180C5E4923C3B&lt;/guid&gt;&#10;            &lt;repollguid&gt;72EB8ABF216548FEB8BE3B4AE4452A9C&lt;/repollguid&gt;&#10;            &lt;sourceid&gt;374F1F5BF5164A0B8B4ECC0AB243F8CD&lt;/sourceid&gt;&#10;            &lt;questiontext&gt;Explain why it would be important for the followers to adapt to the leader’s style.&lt;/questiontext&gt;&#10;            &lt;showresults&gt;True&lt;/showresults&gt;&#10;            &lt;responsegrid&gt;0&lt;/responsegrid&gt;&#10;            &lt;countdowntimer&gt;False&lt;/countdowntimer&gt;&#10;            &lt;countdowntime&gt;30&lt;/countdowntime&gt;&#10;            &lt;correctvalue&gt;10&lt;/correctvalue&gt;&#10;            &lt;incorrectvalue&gt;0&lt;/incorrectvalue&gt;&#10;            &lt;keywordvaluetype&gt;0&lt;/keywordvaluetype&gt;&#10;            &lt;metadata&gt;&#10;                &lt;entry&gt;&#10;                    &lt;key&gt;AUTOFORMATCHART&lt;/key&gt;&#10;                    &lt;value&gt;False&lt;/value&gt;&#10;                &lt;/entry&gt;&#10;                &lt;entry&gt;&#10;                    &lt;key&gt;AUTOOPENPOLL&lt;/key&gt;&#10;                    &lt;value&gt;True&lt;/value&gt;&#10;                &lt;/entry&gt;&#10;                &lt;entry&gt;&#10;                    &lt;key&gt;LIVECHARTING&lt;/key&gt;&#10;                    &lt;value&gt;False&lt;/value&gt;&#10;                &lt;/entry&gt;&#10;            &lt;/metadata&gt;&#10;        &lt;/shortanswer&gt;&#10;    &lt;/questions&gt;&#10;&lt;/questionlist&gt;"/>
  <p:tag name="AUTOOPENPOLL" val="True"/>
  <p:tag name="AUTOFORMATCHART" val="False"/>
  <p:tag name="HASRESULTS" val="False"/>
</p:tagLst>
</file>

<file path=ppt/tags/tag66.xml><?xml version="1.0" encoding="utf-8"?>
<p:tagLst xmlns:a="http://schemas.openxmlformats.org/drawingml/2006/main" xmlns:r="http://schemas.openxmlformats.org/officeDocument/2006/relationships" xmlns:p="http://schemas.openxmlformats.org/presentationml/2006/main">
  <p:tag name="SCORECALCULATION" val="1"/>
  <p:tag name="NUMBERTODISPLAY" val="10"/>
  <p:tag name="PARTICIPANTDISPLAY" val="1"/>
  <p:tag name="DISPLAYPOINTSLESSTHANONE" val="False"/>
  <p:tag name="CORRECTONLY" val="False"/>
  <p:tag name="TYPE" val="ParticipantLeaderboardSlide"/>
</p:tagLst>
</file>

<file path=ppt/tags/tag67.xml><?xml version="1.0" encoding="utf-8"?>
<p:tagLst xmlns:a="http://schemas.openxmlformats.org/drawingml/2006/main" xmlns:r="http://schemas.openxmlformats.org/officeDocument/2006/relationships" xmlns:p="http://schemas.openxmlformats.org/presentationml/2006/main">
  <p:tag name="NUMBERTODISPLAY" val="20"/>
  <p:tag name="SCORECALCULATION" val="1"/>
  <p:tag name="DISPLAYPOINTSLESSTHANONE" val="True"/>
  <p:tag name="PARTICIPANTDISPLAY" val="1"/>
  <p:tag name="CORRECTONLY" val="False"/>
  <p:tag name="TYPE" val="TeamLeaderboardSlide"/>
</p:tagLst>
</file>

<file path=ppt/tags/tag68.xml><?xml version="1.0" encoding="utf-8"?>
<p:tagLst xmlns:a="http://schemas.openxmlformats.org/drawingml/2006/main" xmlns:r="http://schemas.openxmlformats.org/officeDocument/2006/relationships" xmlns:p="http://schemas.openxmlformats.org/presentationml/2006/main">
  <p:tag name="PARTICIPANTDISPLAY" val="1"/>
  <p:tag name="SCORECALCULATION" val="1"/>
  <p:tag name="NUMBERTODISPLAY" val="10"/>
  <p:tag name="DISPLAYPOINTSLESSTHANONE" val="False"/>
  <p:tag name="CORRECTONLY" val="False"/>
  <p:tag name="TYPE" val="TeamMVPSlide"/>
</p:tagLst>
</file>

<file path=ppt/tags/tag7.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8.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ags/tag9.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EAAABE5F62744FC1B010F31F76C063E2&lt;/guid&gt;&#10;        &lt;description /&gt;&#10;        &lt;date&gt;6/19/2015 11:17:1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A0217DA39124B8EBD2BCB46A889F62B&lt;/guid&gt;&#10;            &lt;repollguid&gt;07BBC05A146E4842B9F57210FB24C5DD&lt;/repollguid&gt;&#10;            &lt;sourceid&gt;9AE7505D66F04D23AAC960D94BA9563D&lt;/sourceid&gt;&#10;            &lt;questiontext&gt;How prepared a team member is to carry out a particular task or tasks&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Key Term&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42A415136A774A0EA2A0A08028B41DE1&lt;/guid&gt;&#10;                    &lt;answertext&gt;Proactive&lt;/answertext&gt;&#10;                    &lt;valuetype&gt;-1&lt;/valuetype&gt;&#10;                &lt;/answer&gt;&#10;                &lt;answer&gt;&#10;                    &lt;guid&gt;75AB0077278F425387F2B595AEEFEA74&lt;/guid&gt;&#10;                    &lt;answertext&gt;Willingness&lt;/answertext&gt;&#10;                    &lt;valuetype&gt;-1&lt;/valuetype&gt;&#10;                &lt;/answer&gt;&#10;                &lt;answer&gt;&#10;                    &lt;guid&gt;1CA96BDC7C7D4376967F0E148085C03D&lt;/guid&gt;&#10;                    &lt;answertext&gt;Readiness&lt;/answertext&gt;&#10;                    &lt;valuetype&gt;1&lt;/valuetype&gt;&#10;                &lt;/answer&gt;&#10;                &lt;answer&gt;&#10;                    &lt;guid&gt;2D42F915D7564F678A61BB94873D8BEB&lt;/guid&gt;&#10;                    &lt;answertext&gt;Ability&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heme/theme1.xml><?xml version="1.0" encoding="utf-8"?>
<a:theme xmlns:a="http://schemas.openxmlformats.org/drawingml/2006/main" name="NJROTC Slide Template- FINAL PAM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JROTC Slide Template-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PC JROTC">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PC JROTC">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NJROTC Slide Template- FINAL PAMx</Template>
  <TotalTime>9615</TotalTime>
  <Words>1689</Words>
  <Application>Microsoft Office PowerPoint</Application>
  <PresentationFormat>On-screen Show (4:3)</PresentationFormat>
  <Paragraphs>383</Paragraphs>
  <Slides>44</Slides>
  <Notes>20</Notes>
  <HiddenSlides>5</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44</vt:i4>
      </vt:variant>
    </vt:vector>
  </HeadingPairs>
  <TitlesOfParts>
    <vt:vector size="55" baseType="lpstr">
      <vt:lpstr>Arial</vt:lpstr>
      <vt:lpstr>Calibri</vt:lpstr>
      <vt:lpstr>Calibri Light</vt:lpstr>
      <vt:lpstr>Wingdings</vt:lpstr>
      <vt:lpstr>Wingdings 2</vt:lpstr>
      <vt:lpstr>NJROTC Slide Template- FINAL PAMx</vt:lpstr>
      <vt:lpstr>NJROTC Slide Template- FINAL</vt:lpstr>
      <vt:lpstr>Custom Design</vt:lpstr>
      <vt:lpstr>1_Custom Design</vt:lpstr>
      <vt:lpstr>TPC JROTC</vt:lpstr>
      <vt:lpstr>1_TPC JROTC</vt:lpstr>
      <vt:lpstr>Unit II – Leadership Skills</vt:lpstr>
      <vt:lpstr>PowerPoint Presentation</vt:lpstr>
      <vt:lpstr>PowerPoint Presentation</vt:lpstr>
      <vt:lpstr>Key Term Questions Slide Index</vt:lpstr>
      <vt:lpstr>Team Assignment</vt:lpstr>
      <vt:lpstr>Displaying the attitudes, behaviors and actions that help a leader succeed at leading</vt:lpstr>
      <vt:lpstr>How prepared a team member is to carry out a particular task or tasks</vt:lpstr>
      <vt:lpstr>The knowledge, experience and skill of a team member or a team brings to a task</vt:lpstr>
      <vt:lpstr>The degree to which a team member or a team shows confidence, commitment and motivation to accomplish a task</vt:lpstr>
      <vt:lpstr>Faith or belief that a person will act in a right, proper or effective way; self-assurance</vt:lpstr>
      <vt:lpstr>Taking the initiative and assuming part of the responsibility to make things happen</vt:lpstr>
      <vt:lpstr>PowerPoint Presentation</vt:lpstr>
      <vt:lpstr>PowerPoint Presentation</vt:lpstr>
      <vt:lpstr>List 2-3 qualities of a good follower.</vt:lpstr>
      <vt:lpstr>Are you better at leading or following?</vt:lpstr>
      <vt:lpstr>The qualities that make a good leader are very different than the qualities that make a good follower. </vt:lpstr>
      <vt:lpstr>PowerPoint Presentation</vt:lpstr>
      <vt:lpstr>PowerPoint Presentation</vt:lpstr>
      <vt:lpstr>PowerPoint Presentation</vt:lpstr>
      <vt:lpstr>PowerPoint Presentation</vt:lpstr>
      <vt:lpstr>PowerPoint Presentation</vt:lpstr>
      <vt:lpstr>Which type of follower would be most effective on a team?</vt:lpstr>
      <vt:lpstr>Some qualities are more important for leaders, some for followers, and some that apply equally to both.  Of the qualities listed below, which apply equally to both leaders and followers?   (Input all that apply; then push the ENTER button.)</vt:lpstr>
      <vt:lpstr>PowerPoint Presentation</vt:lpstr>
      <vt:lpstr>PowerPoint Presentation</vt:lpstr>
      <vt:lpstr>PowerPoint Presentation</vt:lpstr>
      <vt:lpstr>PowerPoint Presentation</vt:lpstr>
      <vt:lpstr>PowerPoint Presentation</vt:lpstr>
      <vt:lpstr>PowerPoint Presentation</vt:lpstr>
      <vt:lpstr>Shakespeare's character Hamlet said, ________ is all.</vt:lpstr>
      <vt:lpstr>Readiness level = ________ + ________ + ________.    (Input all that apply; then push the ENTER button.)</vt:lpstr>
      <vt:lpstr>PowerPoint Presentation</vt:lpstr>
      <vt:lpstr>PowerPoint Presentation</vt:lpstr>
      <vt:lpstr>PowerPoint Presentation</vt:lpstr>
      <vt:lpstr>PowerPoint Presentation</vt:lpstr>
      <vt:lpstr>PowerPoint Presentation</vt:lpstr>
      <vt:lpstr>If the relationship between you and a leader starts off badly, it typically will remain bad no matter what either one does.  First impressions are pretty solid.</vt:lpstr>
      <vt:lpstr>Which of the following statements is true?   (Input all that apply; then push the ENTER button.)</vt:lpstr>
      <vt:lpstr>Explain why it would be important for the followers to adapt to the leader’s style.</vt:lpstr>
      <vt:lpstr>PowerPoint Presentation</vt:lpstr>
      <vt:lpstr>Leaderboard</vt:lpstr>
      <vt:lpstr>PowerPoint Presentation</vt:lpstr>
      <vt:lpstr>Team MVP</vt:lpstr>
      <vt:lpstr>Whiteboard</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Citizenship and American Government</dc:title>
  <dc:creator>Pam</dc:creator>
  <cp:lastModifiedBy>Andy's New Dell</cp:lastModifiedBy>
  <cp:revision>646</cp:revision>
  <dcterms:created xsi:type="dcterms:W3CDTF">2013-10-17T03:56:20Z</dcterms:created>
  <dcterms:modified xsi:type="dcterms:W3CDTF">2015-09-10T22:46:24Z</dcterms:modified>
</cp:coreProperties>
</file>